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32"/>
  </p:notesMasterIdLst>
  <p:handoutMasterIdLst>
    <p:handoutMasterId r:id="rId33"/>
  </p:handoutMasterIdLst>
  <p:sldIdLst>
    <p:sldId id="364" r:id="rId2"/>
    <p:sldId id="1264" r:id="rId3"/>
    <p:sldId id="1265" r:id="rId4"/>
    <p:sldId id="1267" r:id="rId5"/>
    <p:sldId id="1268" r:id="rId6"/>
    <p:sldId id="1278" r:id="rId7"/>
    <p:sldId id="1349" r:id="rId8"/>
    <p:sldId id="1353" r:id="rId9"/>
    <p:sldId id="1285" r:id="rId10"/>
    <p:sldId id="1366" r:id="rId11"/>
    <p:sldId id="1367" r:id="rId12"/>
    <p:sldId id="1287" r:id="rId13"/>
    <p:sldId id="1290" r:id="rId14"/>
    <p:sldId id="1291" r:id="rId15"/>
    <p:sldId id="1319" r:id="rId16"/>
    <p:sldId id="1368" r:id="rId17"/>
    <p:sldId id="1301" r:id="rId18"/>
    <p:sldId id="1302" r:id="rId19"/>
    <p:sldId id="1362" r:id="rId20"/>
    <p:sldId id="1364" r:id="rId21"/>
    <p:sldId id="1365" r:id="rId22"/>
    <p:sldId id="1338" r:id="rId23"/>
    <p:sldId id="1306" r:id="rId24"/>
    <p:sldId id="1354" r:id="rId25"/>
    <p:sldId id="1360" r:id="rId26"/>
    <p:sldId id="1361" r:id="rId27"/>
    <p:sldId id="1312" r:id="rId28"/>
    <p:sldId id="1358" r:id="rId29"/>
    <p:sldId id="1359" r:id="rId30"/>
    <p:sldId id="1318" r:id="rId31"/>
  </p:sldIdLst>
  <p:sldSz cx="9144000" cy="6858000" type="screen4x3"/>
  <p:notesSz cx="6797675" cy="9926638"/>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15:guide id="1" orient="horz" pos="3229" userDrawn="1">
          <p15:clr>
            <a:srgbClr val="A4A3A4"/>
          </p15:clr>
        </p15:guide>
        <p15:guide id="2" pos="2235" userDrawn="1">
          <p15:clr>
            <a:srgbClr val="A4A3A4"/>
          </p15:clr>
        </p15:guide>
        <p15:guide id="3" orient="horz" pos="3233" userDrawn="1">
          <p15:clr>
            <a:srgbClr val="A4A3A4"/>
          </p15:clr>
        </p15:guide>
        <p15:guide id="4" pos="2242" userDrawn="1">
          <p15:clr>
            <a:srgbClr val="A4A3A4"/>
          </p15:clr>
        </p15:guide>
        <p15:guide id="5" orient="horz" pos="3122" userDrawn="1">
          <p15:clr>
            <a:srgbClr val="A4A3A4"/>
          </p15:clr>
        </p15:guide>
        <p15:guide id="6" orient="horz" pos="3127" userDrawn="1">
          <p15:clr>
            <a:srgbClr val="A4A3A4"/>
          </p15:clr>
        </p15:guide>
        <p15:guide id="7" pos="2133" userDrawn="1">
          <p15:clr>
            <a:srgbClr val="A4A3A4"/>
          </p15:clr>
        </p15:guide>
        <p15:guide id="8"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B47"/>
    <a:srgbClr val="28334B"/>
    <a:srgbClr val="000000"/>
    <a:srgbClr val="FF7800"/>
    <a:srgbClr val="008000"/>
    <a:srgbClr val="663300"/>
    <a:srgbClr val="0000FF"/>
    <a:srgbClr val="386092"/>
    <a:srgbClr val="254061"/>
    <a:srgbClr val="6D3A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070" autoAdjust="0"/>
    <p:restoredTop sz="96149" autoAdjust="0"/>
  </p:normalViewPr>
  <p:slideViewPr>
    <p:cSldViewPr>
      <p:cViewPr varScale="1">
        <p:scale>
          <a:sx n="108" d="100"/>
          <a:sy n="108" d="100"/>
        </p:scale>
        <p:origin x="1506" y="96"/>
      </p:cViewPr>
      <p:guideLst>
        <p:guide orient="horz" pos="2160"/>
        <p:guide pos="2880"/>
      </p:guideLst>
    </p:cSldViewPr>
  </p:slideViewPr>
  <p:outlineViewPr>
    <p:cViewPr>
      <p:scale>
        <a:sx n="33" d="100"/>
        <a:sy n="33" d="100"/>
      </p:scale>
      <p:origin x="0" y="-25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60" d="100"/>
          <a:sy n="160" d="100"/>
        </p:scale>
        <p:origin x="558" y="-2796"/>
      </p:cViewPr>
      <p:guideLst>
        <p:guide orient="horz" pos="3229"/>
        <p:guide pos="2235"/>
        <p:guide orient="horz" pos="3233"/>
        <p:guide pos="2242"/>
        <p:guide orient="horz" pos="3122"/>
        <p:guide orient="horz" pos="3127"/>
        <p:guide pos="2133"/>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1"/>
            <a:ext cx="2945659" cy="496332"/>
          </a:xfrm>
          <a:prstGeom prst="rect">
            <a:avLst/>
          </a:prstGeom>
        </p:spPr>
        <p:txBody>
          <a:bodyPr vert="horz" lIns="94303" tIns="47152" rIns="94303" bIns="47152" rtlCol="0"/>
          <a:lstStyle>
            <a:lvl1pPr algn="l">
              <a:defRPr sz="1200"/>
            </a:lvl1pPr>
          </a:lstStyle>
          <a:p>
            <a:endParaRPr lang="es-MX"/>
          </a:p>
        </p:txBody>
      </p:sp>
      <p:sp>
        <p:nvSpPr>
          <p:cNvPr id="3" name="2 Marcador de fecha"/>
          <p:cNvSpPr>
            <a:spLocks noGrp="1"/>
          </p:cNvSpPr>
          <p:nvPr>
            <p:ph type="dt" sz="quarter" idx="1"/>
          </p:nvPr>
        </p:nvSpPr>
        <p:spPr>
          <a:xfrm>
            <a:off x="3850452" y="11"/>
            <a:ext cx="2945659" cy="496332"/>
          </a:xfrm>
          <a:prstGeom prst="rect">
            <a:avLst/>
          </a:prstGeom>
        </p:spPr>
        <p:txBody>
          <a:bodyPr vert="horz" lIns="94303" tIns="47152" rIns="94303" bIns="47152" rtlCol="0"/>
          <a:lstStyle>
            <a:lvl1pPr algn="r">
              <a:defRPr sz="1200"/>
            </a:lvl1pPr>
          </a:lstStyle>
          <a:p>
            <a:fld id="{8615D655-2FD3-4CE8-B85A-FE73BEF9C6B5}" type="datetimeFigureOut">
              <a:rPr lang="es-MX" smtClean="0"/>
              <a:pPr/>
              <a:t>09/03/2016</a:t>
            </a:fld>
            <a:endParaRPr lang="es-MX"/>
          </a:p>
        </p:txBody>
      </p:sp>
      <p:sp>
        <p:nvSpPr>
          <p:cNvPr id="4" name="3 Marcador de pie de página"/>
          <p:cNvSpPr>
            <a:spLocks noGrp="1"/>
          </p:cNvSpPr>
          <p:nvPr>
            <p:ph type="ftr" sz="quarter" idx="2"/>
          </p:nvPr>
        </p:nvSpPr>
        <p:spPr>
          <a:xfrm>
            <a:off x="1" y="9428584"/>
            <a:ext cx="2945659" cy="496332"/>
          </a:xfrm>
          <a:prstGeom prst="rect">
            <a:avLst/>
          </a:prstGeom>
        </p:spPr>
        <p:txBody>
          <a:bodyPr vert="horz" lIns="94303" tIns="47152" rIns="94303" bIns="47152"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50452" y="9428584"/>
            <a:ext cx="2945659" cy="496332"/>
          </a:xfrm>
          <a:prstGeom prst="rect">
            <a:avLst/>
          </a:prstGeom>
        </p:spPr>
        <p:txBody>
          <a:bodyPr vert="horz" lIns="94303" tIns="47152" rIns="94303" bIns="47152" rtlCol="0" anchor="b"/>
          <a:lstStyle>
            <a:lvl1pPr algn="r">
              <a:defRPr sz="1200"/>
            </a:lvl1pPr>
          </a:lstStyle>
          <a:p>
            <a:fld id="{3CAFF5D4-6931-431E-8D62-935589C53009}" type="slidenum">
              <a:rPr lang="es-MX" smtClean="0"/>
              <a:pPr/>
              <a:t>‹Nº›</a:t>
            </a:fld>
            <a:endParaRPr lang="es-MX"/>
          </a:p>
        </p:txBody>
      </p:sp>
    </p:spTree>
    <p:extLst>
      <p:ext uri="{BB962C8B-B14F-4D97-AF65-F5344CB8AC3E}">
        <p14:creationId xmlns:p14="http://schemas.microsoft.com/office/powerpoint/2010/main" val="373564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1"/>
            <a:ext cx="2945659" cy="496332"/>
          </a:xfrm>
          <a:prstGeom prst="rect">
            <a:avLst/>
          </a:prstGeom>
        </p:spPr>
        <p:txBody>
          <a:bodyPr vert="horz" lIns="94303" tIns="47152" rIns="94303" bIns="47152" rtlCol="0"/>
          <a:lstStyle>
            <a:lvl1pPr algn="l">
              <a:defRPr sz="1200"/>
            </a:lvl1pPr>
          </a:lstStyle>
          <a:p>
            <a:endParaRPr lang="es-MX"/>
          </a:p>
        </p:txBody>
      </p:sp>
      <p:sp>
        <p:nvSpPr>
          <p:cNvPr id="3" name="2 Marcador de fecha"/>
          <p:cNvSpPr>
            <a:spLocks noGrp="1"/>
          </p:cNvSpPr>
          <p:nvPr>
            <p:ph type="dt" idx="1"/>
          </p:nvPr>
        </p:nvSpPr>
        <p:spPr>
          <a:xfrm>
            <a:off x="3850452" y="11"/>
            <a:ext cx="2945659" cy="496332"/>
          </a:xfrm>
          <a:prstGeom prst="rect">
            <a:avLst/>
          </a:prstGeom>
        </p:spPr>
        <p:txBody>
          <a:bodyPr vert="horz" lIns="94303" tIns="47152" rIns="94303" bIns="47152" rtlCol="0"/>
          <a:lstStyle>
            <a:lvl1pPr algn="r">
              <a:defRPr sz="1200"/>
            </a:lvl1pPr>
          </a:lstStyle>
          <a:p>
            <a:fld id="{EC7D0744-AD99-411E-BE8E-1C36BB0CB327}" type="datetimeFigureOut">
              <a:rPr lang="es-MX" smtClean="0"/>
              <a:pPr/>
              <a:t>09/03/2016</a:t>
            </a:fld>
            <a:endParaRPr lang="es-MX"/>
          </a:p>
        </p:txBody>
      </p:sp>
      <p:sp>
        <p:nvSpPr>
          <p:cNvPr id="4" name="3 Marcador de imagen de diapositiva"/>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94303" tIns="47152" rIns="94303" bIns="47152" rtlCol="0" anchor="ctr"/>
          <a:lstStyle/>
          <a:p>
            <a:endParaRPr lang="es-MX"/>
          </a:p>
        </p:txBody>
      </p:sp>
      <p:sp>
        <p:nvSpPr>
          <p:cNvPr id="5" name="4 Marcador de notas"/>
          <p:cNvSpPr>
            <a:spLocks noGrp="1"/>
          </p:cNvSpPr>
          <p:nvPr>
            <p:ph type="body" sz="quarter" idx="3"/>
          </p:nvPr>
        </p:nvSpPr>
        <p:spPr>
          <a:xfrm>
            <a:off x="679768" y="4715155"/>
            <a:ext cx="5438140" cy="4466987"/>
          </a:xfrm>
          <a:prstGeom prst="rect">
            <a:avLst/>
          </a:prstGeom>
        </p:spPr>
        <p:txBody>
          <a:bodyPr vert="horz" lIns="94303" tIns="47152" rIns="94303" bIns="47152"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4303" tIns="47152" rIns="94303" bIns="47152"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50452" y="9428584"/>
            <a:ext cx="2945659" cy="496332"/>
          </a:xfrm>
          <a:prstGeom prst="rect">
            <a:avLst/>
          </a:prstGeom>
        </p:spPr>
        <p:txBody>
          <a:bodyPr vert="horz" lIns="94303" tIns="47152" rIns="94303" bIns="47152" rtlCol="0" anchor="b"/>
          <a:lstStyle>
            <a:lvl1pPr algn="r">
              <a:defRPr sz="1200"/>
            </a:lvl1pPr>
          </a:lstStyle>
          <a:p>
            <a:fld id="{511822FF-3071-43E9-8032-73324A650EF4}" type="slidenum">
              <a:rPr lang="es-MX" smtClean="0"/>
              <a:pPr/>
              <a:t>‹Nº›</a:t>
            </a:fld>
            <a:endParaRPr lang="es-MX"/>
          </a:p>
        </p:txBody>
      </p:sp>
    </p:spTree>
    <p:extLst>
      <p:ext uri="{BB962C8B-B14F-4D97-AF65-F5344CB8AC3E}">
        <p14:creationId xmlns:p14="http://schemas.microsoft.com/office/powerpoint/2010/main" val="422435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17575" y="746125"/>
            <a:ext cx="4962525" cy="3722688"/>
          </a:xfrm>
        </p:spPr>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370455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10</a:t>
            </a:fld>
            <a:endParaRPr lang="es-MX"/>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85732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11</a:t>
            </a:fld>
            <a:endParaRPr lang="es-MX"/>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271036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12</a:t>
            </a:fld>
            <a:endParaRPr lang="es-MX" dirty="0"/>
          </a:p>
        </p:txBody>
      </p:sp>
    </p:spTree>
    <p:extLst>
      <p:ext uri="{BB962C8B-B14F-4D97-AF65-F5344CB8AC3E}">
        <p14:creationId xmlns:p14="http://schemas.microsoft.com/office/powerpoint/2010/main" val="243832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13</a:t>
            </a:fld>
            <a:endParaRPr lang="es-MX"/>
          </a:p>
        </p:txBody>
      </p:sp>
    </p:spTree>
    <p:extLst>
      <p:ext uri="{BB962C8B-B14F-4D97-AF65-F5344CB8AC3E}">
        <p14:creationId xmlns:p14="http://schemas.microsoft.com/office/powerpoint/2010/main" val="112825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14</a:t>
            </a:fld>
            <a:endParaRPr lang="es-MX"/>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712572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05918" y="4958752"/>
            <a:ext cx="5655661" cy="4466987"/>
          </a:xfrm>
        </p:spPr>
        <p:txBody>
          <a:bodyPr/>
          <a:lstStyle/>
          <a:p>
            <a:pPr marL="0" lvl="1" algn="just"/>
            <a:r>
              <a:rPr lang="es-MX" dirty="0" smtClean="0">
                <a:ea typeface="Cambria Math" panose="02040503050406030204" pitchFamily="18" charset="0"/>
              </a:rPr>
              <a:t>Las gráficas muestran el </a:t>
            </a:r>
            <a:r>
              <a:rPr lang="es-MX" dirty="0">
                <a:ea typeface="Cambria Math" panose="02040503050406030204" pitchFamily="18" charset="0"/>
              </a:rPr>
              <a:t>ajuste de </a:t>
            </a:r>
            <a:r>
              <a:rPr lang="es-MX" dirty="0" smtClean="0">
                <a:ea typeface="Cambria Math" panose="02040503050406030204" pitchFamily="18" charset="0"/>
              </a:rPr>
              <a:t>la inflación y </a:t>
            </a:r>
            <a:r>
              <a:rPr lang="es-MX" dirty="0">
                <a:ea typeface="Cambria Math" panose="02040503050406030204" pitchFamily="18" charset="0"/>
              </a:rPr>
              <a:t>su residual. Se puede observar que </a:t>
            </a:r>
            <a:r>
              <a:rPr lang="es-MX" dirty="0" smtClean="0">
                <a:ea typeface="Cambria Math" panose="02040503050406030204" pitchFamily="18" charset="0"/>
              </a:rPr>
              <a:t>el modelo ajusta relativamente </a:t>
            </a:r>
            <a:r>
              <a:rPr lang="es-MX" dirty="0">
                <a:ea typeface="Cambria Math" panose="02040503050406030204" pitchFamily="18" charset="0"/>
              </a:rPr>
              <a:t>bien a la inflación </a:t>
            </a:r>
            <a:r>
              <a:rPr lang="es-MX" dirty="0" smtClean="0">
                <a:ea typeface="Cambria Math" panose="02040503050406030204" pitchFamily="18" charset="0"/>
              </a:rPr>
              <a:t>observada: el </a:t>
            </a:r>
            <a:r>
              <a:rPr lang="es-MX" dirty="0">
                <a:ea typeface="Cambria Math" panose="02040503050406030204" pitchFamily="18" charset="0"/>
              </a:rPr>
              <a:t>91 por ciento de los valores estimados se encuentra dentro del intervalo de confianza correspondiente a un 90 por ciento.</a:t>
            </a:r>
            <a:endParaRPr lang="es-MX" baseline="30000" dirty="0">
              <a:ea typeface="Cambria Math" panose="02040503050406030204" pitchFamily="18" charset="0"/>
            </a:endParaRPr>
          </a:p>
          <a:p>
            <a:endParaRPr lang="en-US"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15</a:t>
            </a:fld>
            <a:endParaRPr lang="es-MX"/>
          </a:p>
        </p:txBody>
      </p:sp>
    </p:spTree>
    <p:extLst>
      <p:ext uri="{BB962C8B-B14F-4D97-AF65-F5344CB8AC3E}">
        <p14:creationId xmlns:p14="http://schemas.microsoft.com/office/powerpoint/2010/main" val="3257831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511822FF-3071-43E9-8032-73324A650EF4}" type="slidenum">
              <a:rPr lang="es-MX" smtClean="0"/>
              <a:pPr/>
              <a:t>16</a:t>
            </a:fld>
            <a:endParaRPr lang="es-MX" dirty="0"/>
          </a:p>
        </p:txBody>
      </p:sp>
    </p:spTree>
    <p:extLst>
      <p:ext uri="{BB962C8B-B14F-4D97-AF65-F5344CB8AC3E}">
        <p14:creationId xmlns:p14="http://schemas.microsoft.com/office/powerpoint/2010/main" val="188032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17</a:t>
            </a:fld>
            <a:endParaRPr lang="es-MX"/>
          </a:p>
        </p:txBody>
      </p:sp>
    </p:spTree>
    <p:extLst>
      <p:ext uri="{BB962C8B-B14F-4D97-AF65-F5344CB8AC3E}">
        <p14:creationId xmlns:p14="http://schemas.microsoft.com/office/powerpoint/2010/main" val="2130278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18</a:t>
            </a:fld>
            <a:endParaRPr lang="es-MX"/>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3763882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19</a:t>
            </a:fld>
            <a:endParaRPr lang="es-MX"/>
          </a:p>
        </p:txBody>
      </p:sp>
    </p:spTree>
    <p:extLst>
      <p:ext uri="{BB962C8B-B14F-4D97-AF65-F5344CB8AC3E}">
        <p14:creationId xmlns:p14="http://schemas.microsoft.com/office/powerpoint/2010/main" val="206749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39688"/>
            <a:ext cx="4965700" cy="3725862"/>
          </a:xfrm>
        </p:spPr>
      </p:sp>
      <p:sp>
        <p:nvSpPr>
          <p:cNvPr id="3" name="2 Marcador de notas"/>
          <p:cNvSpPr>
            <a:spLocks noGrp="1"/>
          </p:cNvSpPr>
          <p:nvPr>
            <p:ph type="body" idx="1"/>
          </p:nvPr>
        </p:nvSpPr>
        <p:spPr>
          <a:xfrm>
            <a:off x="8" y="3795941"/>
            <a:ext cx="6822394" cy="6144281"/>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2</a:t>
            </a:fld>
            <a:endParaRPr lang="es-MX" dirty="0">
              <a:solidFill>
                <a:prstClr val="black"/>
              </a:solidFill>
            </a:endParaRPr>
          </a:p>
        </p:txBody>
      </p:sp>
    </p:spTree>
    <p:extLst>
      <p:ext uri="{BB962C8B-B14F-4D97-AF65-F5344CB8AC3E}">
        <p14:creationId xmlns:p14="http://schemas.microsoft.com/office/powerpoint/2010/main" val="4256012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20</a:t>
            </a:fld>
            <a:endParaRPr lang="es-MX"/>
          </a:p>
        </p:txBody>
      </p:sp>
    </p:spTree>
    <p:extLst>
      <p:ext uri="{BB962C8B-B14F-4D97-AF65-F5344CB8AC3E}">
        <p14:creationId xmlns:p14="http://schemas.microsoft.com/office/powerpoint/2010/main" val="3618296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21</a:t>
            </a:fld>
            <a:endParaRPr lang="es-MX"/>
          </a:p>
        </p:txBody>
      </p:sp>
    </p:spTree>
    <p:extLst>
      <p:ext uri="{BB962C8B-B14F-4D97-AF65-F5344CB8AC3E}">
        <p14:creationId xmlns:p14="http://schemas.microsoft.com/office/powerpoint/2010/main" val="4062933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511822FF-3071-43E9-8032-73324A650EF4}" type="slidenum">
              <a:rPr lang="es-MX" smtClean="0"/>
              <a:pPr/>
              <a:t>22</a:t>
            </a:fld>
            <a:endParaRPr lang="es-MX" dirty="0"/>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346585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39688"/>
            <a:ext cx="4965700" cy="3725862"/>
          </a:xfrm>
        </p:spPr>
      </p:sp>
      <p:sp>
        <p:nvSpPr>
          <p:cNvPr id="3" name="2 Marcador de notas"/>
          <p:cNvSpPr>
            <a:spLocks noGrp="1"/>
          </p:cNvSpPr>
          <p:nvPr>
            <p:ph type="body" idx="1"/>
          </p:nvPr>
        </p:nvSpPr>
        <p:spPr>
          <a:xfrm>
            <a:off x="8" y="3795941"/>
            <a:ext cx="6822394" cy="6144281"/>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23</a:t>
            </a:fld>
            <a:endParaRPr lang="es-MX" dirty="0">
              <a:solidFill>
                <a:prstClr val="black"/>
              </a:solidFill>
            </a:endParaRPr>
          </a:p>
        </p:txBody>
      </p:sp>
    </p:spTree>
    <p:extLst>
      <p:ext uri="{BB962C8B-B14F-4D97-AF65-F5344CB8AC3E}">
        <p14:creationId xmlns:p14="http://schemas.microsoft.com/office/powerpoint/2010/main" val="29261731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24</a:t>
            </a:fld>
            <a:endParaRPr lang="es-MX" dirty="0"/>
          </a:p>
        </p:txBody>
      </p:sp>
    </p:spTree>
    <p:extLst>
      <p:ext uri="{BB962C8B-B14F-4D97-AF65-F5344CB8AC3E}">
        <p14:creationId xmlns:p14="http://schemas.microsoft.com/office/powerpoint/2010/main" val="3084210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25</a:t>
            </a:fld>
            <a:endParaRPr lang="es-MX"/>
          </a:p>
        </p:txBody>
      </p:sp>
    </p:spTree>
    <p:extLst>
      <p:ext uri="{BB962C8B-B14F-4D97-AF65-F5344CB8AC3E}">
        <p14:creationId xmlns:p14="http://schemas.microsoft.com/office/powerpoint/2010/main" val="2374169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26</a:t>
            </a:fld>
            <a:endParaRPr lang="es-MX"/>
          </a:p>
        </p:txBody>
      </p:sp>
      <p:sp>
        <p:nvSpPr>
          <p:cNvPr id="3" name="Marcador de notas 2"/>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4121362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39688"/>
            <a:ext cx="4965700" cy="3725862"/>
          </a:xfrm>
        </p:spPr>
      </p:sp>
      <p:sp>
        <p:nvSpPr>
          <p:cNvPr id="3" name="2 Marcador de notas"/>
          <p:cNvSpPr>
            <a:spLocks noGrp="1"/>
          </p:cNvSpPr>
          <p:nvPr>
            <p:ph type="body" idx="1"/>
          </p:nvPr>
        </p:nvSpPr>
        <p:spPr>
          <a:xfrm>
            <a:off x="8" y="3795941"/>
            <a:ext cx="6822394" cy="6144281"/>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27</a:t>
            </a:fld>
            <a:endParaRPr lang="es-MX" dirty="0">
              <a:solidFill>
                <a:prstClr val="black"/>
              </a:solidFill>
            </a:endParaRPr>
          </a:p>
        </p:txBody>
      </p:sp>
    </p:spTree>
    <p:extLst>
      <p:ext uri="{BB962C8B-B14F-4D97-AF65-F5344CB8AC3E}">
        <p14:creationId xmlns:p14="http://schemas.microsoft.com/office/powerpoint/2010/main" val="3803018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79768" y="4809540"/>
            <a:ext cx="5438140" cy="4466987"/>
          </a:xfrm>
        </p:spPr>
        <p:txBody>
          <a:bodyPr>
            <a:noAutofit/>
          </a:bodyPr>
          <a:lstStyle/>
          <a:p>
            <a:pPr marL="0" lvl="1" algn="just">
              <a:spcBef>
                <a:spcPts val="600"/>
              </a:spcBef>
              <a:spcAft>
                <a:spcPts val="600"/>
              </a:spcAft>
              <a:buClr>
                <a:schemeClr val="tx1"/>
              </a:buClr>
              <a:buSzPct val="80000"/>
            </a:pPr>
            <a:r>
              <a:rPr lang="es-MX" sz="1150" b="1" dirty="0" smtClean="0"/>
              <a:t>B3</a:t>
            </a:r>
            <a:r>
              <a:rPr lang="es-MX" sz="1150" dirty="0" smtClean="0"/>
              <a:t>: Además </a:t>
            </a:r>
            <a:r>
              <a:rPr lang="es-MX" sz="1150" dirty="0"/>
              <a:t>de los hallazgos de este análisis es necesario tomar en cuenta otros efectos de un incremento en el salario mínimo. En particular:</a:t>
            </a:r>
          </a:p>
          <a:p>
            <a:pPr marL="540000" lvl="2" indent="-342900" algn="just">
              <a:spcBef>
                <a:spcPts val="600"/>
              </a:spcBef>
              <a:spcAft>
                <a:spcPts val="600"/>
              </a:spcAft>
              <a:buClr>
                <a:schemeClr val="tx1"/>
              </a:buClr>
              <a:buSzPct val="80000"/>
              <a:buFont typeface="Wingdings" panose="05000000000000000000" pitchFamily="2" charset="2"/>
              <a:buChar char="ü"/>
            </a:pPr>
            <a:r>
              <a:rPr lang="es-MX" sz="1150" dirty="0"/>
              <a:t>Un incremento en el salario mínimo desligado de las condiciones generales de la economía tendría efectos redistributivos. Si bien algunos trabajadores que ganan el salario mínimo tendrían mayores ingresos, otros podrían perder su empleo formal. Más aún, el efecto adverso tendería a concentrarse en aquellos trabajadores que se encuentran en el margen de contratación de las empresas. </a:t>
            </a:r>
          </a:p>
          <a:p>
            <a:pPr marL="540000" lvl="2" indent="-342900" algn="just">
              <a:spcBef>
                <a:spcPts val="600"/>
              </a:spcBef>
              <a:spcAft>
                <a:spcPts val="600"/>
              </a:spcAft>
              <a:buClr>
                <a:schemeClr val="tx1"/>
              </a:buClr>
              <a:buSzPct val="80000"/>
              <a:buFont typeface="Wingdings" panose="05000000000000000000" pitchFamily="2" charset="2"/>
              <a:buChar char="ü"/>
            </a:pPr>
            <a:r>
              <a:rPr lang="es-MX" sz="1150" dirty="0"/>
              <a:t>El impacto de un incremento exógeno en el salario mínimo podría tener repercusiones negativas sobre el buen funcionamiento de la economía en general, más allá de los cambios adversos sobre la inflación anteriormente descritos.</a:t>
            </a:r>
          </a:p>
          <a:p>
            <a:pPr marL="900000" lvl="3" indent="-342900" algn="just">
              <a:spcBef>
                <a:spcPts val="600"/>
              </a:spcBef>
              <a:spcAft>
                <a:spcPts val="600"/>
              </a:spcAft>
              <a:buClr>
                <a:schemeClr val="tx1"/>
              </a:buClr>
              <a:buSzPct val="80000"/>
              <a:buFont typeface="Arial" panose="020B0604020202020204" pitchFamily="34" charset="0"/>
              <a:buChar char="•"/>
            </a:pPr>
            <a:r>
              <a:rPr lang="es-MX" sz="1150" dirty="0"/>
              <a:t>La recomposición del mercado laboral hacia el sector informal podría ocasionar una disminución en la productividad de la economía en su conjunto. Este sesgo hacia la informalidad afectaría negativamente la formación de capital físico y humano y la adopción de nuevas tecnologías lo que llevaría a una menor tasa de crecimiento en el futuro. Un menor crecimiento económico y una mayor informalidad reducirían las posibilidades de recaudación del país, lo que generaría a la postre presiones sobre las finanzas públicas. </a:t>
            </a:r>
          </a:p>
          <a:p>
            <a:endParaRPr lang="es-MX" sz="1150"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28</a:t>
            </a:fld>
            <a:endParaRPr lang="es-MX"/>
          </a:p>
        </p:txBody>
      </p:sp>
    </p:spTree>
    <p:extLst>
      <p:ext uri="{BB962C8B-B14F-4D97-AF65-F5344CB8AC3E}">
        <p14:creationId xmlns:p14="http://schemas.microsoft.com/office/powerpoint/2010/main" val="3402911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29</a:t>
            </a:fld>
            <a:endParaRPr lang="es-MX"/>
          </a:p>
        </p:txBody>
      </p:sp>
    </p:spTree>
    <p:extLst>
      <p:ext uri="{BB962C8B-B14F-4D97-AF65-F5344CB8AC3E}">
        <p14:creationId xmlns:p14="http://schemas.microsoft.com/office/powerpoint/2010/main" val="3338520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4" name="3 Marcador de número de diapositiva"/>
          <p:cNvSpPr>
            <a:spLocks noGrp="1"/>
          </p:cNvSpPr>
          <p:nvPr>
            <p:ph type="sldNum" sz="quarter" idx="10"/>
          </p:nvPr>
        </p:nvSpPr>
        <p:spPr/>
        <p:txBody>
          <a:bodyPr/>
          <a:lstStyle/>
          <a:p>
            <a:fld id="{511822FF-3071-43E9-8032-73324A650EF4}" type="slidenum">
              <a:rPr lang="es-MX" smtClean="0"/>
              <a:pPr/>
              <a:t>3</a:t>
            </a:fld>
            <a:endParaRPr lang="es-MX" dirty="0"/>
          </a:p>
        </p:txBody>
      </p:sp>
      <p:sp>
        <p:nvSpPr>
          <p:cNvPr id="5" name="Marcador de notas 4"/>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4105791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30</a:t>
            </a:fld>
            <a:endParaRPr lang="es-MX"/>
          </a:p>
        </p:txBody>
      </p:sp>
    </p:spTree>
    <p:extLst>
      <p:ext uri="{BB962C8B-B14F-4D97-AF65-F5344CB8AC3E}">
        <p14:creationId xmlns:p14="http://schemas.microsoft.com/office/powerpoint/2010/main" val="30730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4</a:t>
            </a:fld>
            <a:endParaRPr lang="es-MX"/>
          </a:p>
        </p:txBody>
      </p:sp>
    </p:spTree>
    <p:extLst>
      <p:ext uri="{BB962C8B-B14F-4D97-AF65-F5344CB8AC3E}">
        <p14:creationId xmlns:p14="http://schemas.microsoft.com/office/powerpoint/2010/main" val="3126731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5</a:t>
            </a:fld>
            <a:endParaRPr lang="es-MX" dirty="0"/>
          </a:p>
        </p:txBody>
      </p:sp>
    </p:spTree>
    <p:extLst>
      <p:ext uri="{BB962C8B-B14F-4D97-AF65-F5344CB8AC3E}">
        <p14:creationId xmlns:p14="http://schemas.microsoft.com/office/powerpoint/2010/main" val="231926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39688"/>
            <a:ext cx="4965700" cy="3725862"/>
          </a:xfrm>
        </p:spPr>
      </p:sp>
      <p:sp>
        <p:nvSpPr>
          <p:cNvPr id="3" name="2 Marcador de notas"/>
          <p:cNvSpPr>
            <a:spLocks noGrp="1"/>
          </p:cNvSpPr>
          <p:nvPr>
            <p:ph type="body" idx="1"/>
          </p:nvPr>
        </p:nvSpPr>
        <p:spPr>
          <a:xfrm>
            <a:off x="8" y="3795941"/>
            <a:ext cx="6822394" cy="6144281"/>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6</a:t>
            </a:fld>
            <a:endParaRPr lang="es-MX" dirty="0">
              <a:solidFill>
                <a:prstClr val="black"/>
              </a:solidFill>
            </a:endParaRPr>
          </a:p>
        </p:txBody>
      </p:sp>
    </p:spTree>
    <p:extLst>
      <p:ext uri="{BB962C8B-B14F-4D97-AF65-F5344CB8AC3E}">
        <p14:creationId xmlns:p14="http://schemas.microsoft.com/office/powerpoint/2010/main" val="195915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511822FF-3071-43E9-8032-73324A650EF4}" type="slidenum">
              <a:rPr lang="es-MX" smtClean="0"/>
              <a:pPr/>
              <a:t>7</a:t>
            </a:fld>
            <a:endParaRPr lang="es-MX"/>
          </a:p>
        </p:txBody>
      </p:sp>
      <p:sp>
        <p:nvSpPr>
          <p:cNvPr id="5" name="2 Subtítulo"/>
          <p:cNvSpPr txBox="1">
            <a:spLocks/>
          </p:cNvSpPr>
          <p:nvPr/>
        </p:nvSpPr>
        <p:spPr>
          <a:xfrm>
            <a:off x="186981" y="4963319"/>
            <a:ext cx="6214245" cy="3075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2" lvl="1" indent="0" algn="just">
              <a:lnSpc>
                <a:spcPct val="100000"/>
              </a:lnSpc>
              <a:spcBef>
                <a:spcPts val="0"/>
              </a:spcBef>
              <a:spcAft>
                <a:spcPts val="600"/>
              </a:spcAft>
              <a:buSzPct val="100000"/>
              <a:buNone/>
            </a:pPr>
            <a:r>
              <a:rPr lang="es-MX" sz="1100" dirty="0" smtClean="0"/>
              <a:t>Ver detalle en documento anexo.</a:t>
            </a:r>
            <a:endParaRPr lang="es-MX" sz="1100" dirty="0"/>
          </a:p>
          <a:p>
            <a:pPr marL="720725" lvl="2" indent="0" algn="just">
              <a:lnSpc>
                <a:spcPct val="100000"/>
              </a:lnSpc>
              <a:spcBef>
                <a:spcPts val="0"/>
              </a:spcBef>
              <a:spcAft>
                <a:spcPts val="600"/>
              </a:spcAft>
              <a:buClrTx/>
              <a:buSzPct val="110000"/>
              <a:buNone/>
            </a:pPr>
            <a:endParaRPr lang="es-MX" sz="1100" dirty="0"/>
          </a:p>
          <a:p>
            <a:pPr marL="1073150" lvl="2" indent="-352425" algn="just">
              <a:lnSpc>
                <a:spcPct val="100000"/>
              </a:lnSpc>
              <a:spcBef>
                <a:spcPts val="0"/>
              </a:spcBef>
              <a:spcAft>
                <a:spcPts val="1200"/>
              </a:spcAft>
              <a:buSzPct val="110000"/>
              <a:buFont typeface="Wingdings" panose="05000000000000000000" pitchFamily="2" charset="2"/>
              <a:buChar char="ü"/>
            </a:pPr>
            <a:endParaRPr lang="es-MX" sz="1100" baseline="30000" dirty="0" smtClean="0"/>
          </a:p>
        </p:txBody>
      </p:sp>
    </p:spTree>
    <p:extLst>
      <p:ext uri="{BB962C8B-B14F-4D97-AF65-F5344CB8AC3E}">
        <p14:creationId xmlns:p14="http://schemas.microsoft.com/office/powerpoint/2010/main" val="3710348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5" name="2 Subtítulo"/>
          <p:cNvSpPr txBox="1">
            <a:spLocks/>
          </p:cNvSpPr>
          <p:nvPr/>
        </p:nvSpPr>
        <p:spPr>
          <a:xfrm>
            <a:off x="7047" y="4501981"/>
            <a:ext cx="6214245" cy="38444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3150" lvl="2" indent="-352425" algn="just">
              <a:lnSpc>
                <a:spcPct val="100000"/>
              </a:lnSpc>
              <a:spcBef>
                <a:spcPts val="0"/>
              </a:spcBef>
              <a:spcAft>
                <a:spcPts val="1200"/>
              </a:spcAft>
              <a:buSzPct val="110000"/>
              <a:buFont typeface="Wingdings" panose="05000000000000000000" pitchFamily="2" charset="2"/>
              <a:buChar char="ü"/>
            </a:pPr>
            <a:endParaRPr lang="es-MX" sz="1100" baseline="30000" dirty="0" smtClean="0"/>
          </a:p>
        </p:txBody>
      </p:sp>
    </p:spTree>
    <p:extLst>
      <p:ext uri="{BB962C8B-B14F-4D97-AF65-F5344CB8AC3E}">
        <p14:creationId xmlns:p14="http://schemas.microsoft.com/office/powerpoint/2010/main" val="200176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28688" y="39688"/>
            <a:ext cx="4965700" cy="3725862"/>
          </a:xfrm>
        </p:spPr>
      </p:sp>
      <p:sp>
        <p:nvSpPr>
          <p:cNvPr id="3" name="2 Marcador de notas"/>
          <p:cNvSpPr>
            <a:spLocks noGrp="1"/>
          </p:cNvSpPr>
          <p:nvPr>
            <p:ph type="body" idx="1"/>
          </p:nvPr>
        </p:nvSpPr>
        <p:spPr>
          <a:xfrm>
            <a:off x="8" y="3795941"/>
            <a:ext cx="6822394" cy="6144281"/>
          </a:xfrm>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solidFill>
                  <a:prstClr val="black"/>
                </a:solidFill>
              </a:rPr>
              <a:pPr/>
              <a:t>9</a:t>
            </a:fld>
            <a:endParaRPr lang="es-MX" dirty="0">
              <a:solidFill>
                <a:prstClr val="black"/>
              </a:solidFill>
            </a:endParaRPr>
          </a:p>
        </p:txBody>
      </p:sp>
    </p:spTree>
    <p:extLst>
      <p:ext uri="{BB962C8B-B14F-4D97-AF65-F5344CB8AC3E}">
        <p14:creationId xmlns:p14="http://schemas.microsoft.com/office/powerpoint/2010/main" val="4228781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2" name="1 Título"/>
          <p:cNvSpPr>
            <a:spLocks noGrp="1"/>
          </p:cNvSpPr>
          <p:nvPr>
            <p:ph type="ctrTitle"/>
          </p:nvPr>
        </p:nvSpPr>
        <p:spPr>
          <a:xfrm>
            <a:off x="685800" y="2130425"/>
            <a:ext cx="7772400" cy="1470025"/>
          </a:xfrm>
        </p:spPr>
        <p:txBody>
          <a:bodyPr/>
          <a:lstStyle>
            <a:lvl1pPr>
              <a:defRPr>
                <a:solidFill>
                  <a:srgbClr val="254061"/>
                </a:solidFill>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10"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o">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3CCF6247-7F51-4F5B-966D-CD7B7D8D07B8}" type="datetime1">
              <a:rPr lang="es-MX" smtClean="0"/>
              <a:t>09/03/2016</a:t>
            </a:fld>
            <a:endParaRPr lang="es-MX"/>
          </a:p>
        </p:txBody>
      </p:sp>
      <p:sp>
        <p:nvSpPr>
          <p:cNvPr id="5" name="4 Marcador de pie de página"/>
          <p:cNvSpPr>
            <a:spLocks noGrp="1"/>
          </p:cNvSpPr>
          <p:nvPr>
            <p:ph type="ftr" sz="quarter" idx="11"/>
          </p:nvPr>
        </p:nvSpPr>
        <p:spPr/>
        <p:txBody>
          <a:bodyPr/>
          <a:lstStyle>
            <a:lvl1pPr>
              <a:defRPr>
                <a:solidFill>
                  <a:schemeClr val="bg1">
                    <a:lumMod val="85000"/>
                  </a:schemeClr>
                </a:solidFill>
              </a:defRPr>
            </a:lvl1pPr>
          </a:lstStyle>
          <a:p>
            <a:r>
              <a:rPr lang="es-MX" smtClean="0"/>
              <a:t>Determinantes de la Inflación</a:t>
            </a:r>
            <a:endParaRPr lang="es-MX"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6" name="5 Marcador de número de diapositiva"/>
          <p:cNvSpPr>
            <a:spLocks noGrp="1"/>
          </p:cNvSpPr>
          <p:nvPr>
            <p:ph type="sldNum" sz="quarter" idx="12"/>
          </p:nvPr>
        </p:nvSpPr>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11"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2 Marcador de contenido"/>
          <p:cNvSpPr>
            <a:spLocks noGrp="1"/>
          </p:cNvSpPr>
          <p:nvPr>
            <p:ph idx="1"/>
          </p:nvPr>
        </p:nvSpPr>
        <p:spPr>
          <a:xfrm>
            <a:off x="457200" y="764704"/>
            <a:ext cx="8229600" cy="5472608"/>
          </a:xfrm>
        </p:spPr>
        <p:txBody>
          <a:bodyPr/>
          <a:lstStyle>
            <a:lvl1pPr algn="just">
              <a:buClr>
                <a:srgbClr val="003366"/>
              </a:buClr>
              <a:buSzPct val="80000"/>
              <a:buFont typeface="Wingdings" pitchFamily="2" charset="2"/>
              <a:buChar char="n"/>
              <a:defRPr sz="2200"/>
            </a:lvl1pPr>
            <a:lvl2pPr algn="just">
              <a:buClr>
                <a:srgbClr val="003366"/>
              </a:buClr>
              <a:buSzPct val="100000"/>
              <a:buFont typeface="Wingdings" pitchFamily="2" charset="2"/>
              <a:buChar char="ü"/>
              <a:defRPr sz="2000" i="1"/>
            </a:lvl2pPr>
            <a:lvl3pPr algn="just">
              <a:buClr>
                <a:srgbClr val="003366"/>
              </a:buClr>
              <a:defRPr sz="1800"/>
            </a:lvl3pPr>
            <a:lvl4pPr algn="just">
              <a:buClr>
                <a:srgbClr val="003366"/>
              </a:buClr>
              <a:defRPr sz="1600"/>
            </a:lvl4pPr>
            <a:lvl5pPr algn="just">
              <a:buClr>
                <a:srgbClr val="003366"/>
              </a:buClr>
              <a:defRPr sz="14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gráficas">
    <p:spTree>
      <p:nvGrpSpPr>
        <p:cNvPr id="1" name=""/>
        <p:cNvGrpSpPr/>
        <p:nvPr/>
      </p:nvGrpSpPr>
      <p:grpSpPr>
        <a:xfrm>
          <a:off x="0" y="0"/>
          <a:ext cx="0" cy="0"/>
          <a:chOff x="0" y="0"/>
          <a:chExt cx="0" cy="0"/>
        </a:xfrm>
      </p:grpSpPr>
      <p:sp>
        <p:nvSpPr>
          <p:cNvPr id="8"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7"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6"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0" name="5 Marcador de gráfico"/>
          <p:cNvSpPr>
            <a:spLocks noGrp="1"/>
          </p:cNvSpPr>
          <p:nvPr>
            <p:ph type="chart" sz="quarter" idx="14"/>
          </p:nvPr>
        </p:nvSpPr>
        <p:spPr>
          <a:xfrm>
            <a:off x="243136" y="1679181"/>
            <a:ext cx="2772000" cy="4248000"/>
          </a:xfrm>
        </p:spPr>
        <p:txBody>
          <a:bodyPr/>
          <a:lstStyle>
            <a:lvl1pPr marL="0" indent="0">
              <a:buNone/>
              <a:defRPr/>
            </a:lvl1pPr>
          </a:lstStyle>
          <a:p>
            <a:endParaRPr lang="es-MX" dirty="0"/>
          </a:p>
        </p:txBody>
      </p:sp>
      <p:sp>
        <p:nvSpPr>
          <p:cNvPr id="11" name="5 Marcador de gráfico"/>
          <p:cNvSpPr>
            <a:spLocks noGrp="1"/>
          </p:cNvSpPr>
          <p:nvPr>
            <p:ph type="chart" sz="quarter" idx="15"/>
          </p:nvPr>
        </p:nvSpPr>
        <p:spPr>
          <a:xfrm>
            <a:off x="3208735" y="1677173"/>
            <a:ext cx="2772000" cy="4248000"/>
          </a:xfrm>
        </p:spPr>
        <p:txBody>
          <a:bodyPr/>
          <a:lstStyle>
            <a:lvl1pPr marL="0" indent="0">
              <a:buNone/>
              <a:defRPr/>
            </a:lvl1pPr>
          </a:lstStyle>
          <a:p>
            <a:endParaRPr lang="es-MX" dirty="0"/>
          </a:p>
        </p:txBody>
      </p:sp>
      <p:sp>
        <p:nvSpPr>
          <p:cNvPr id="12" name="5 Marcador de gráfico"/>
          <p:cNvSpPr>
            <a:spLocks noGrp="1"/>
          </p:cNvSpPr>
          <p:nvPr>
            <p:ph type="chart" sz="quarter" idx="16"/>
          </p:nvPr>
        </p:nvSpPr>
        <p:spPr>
          <a:xfrm>
            <a:off x="6174332" y="1677173"/>
            <a:ext cx="2772000" cy="42480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243136" y="824490"/>
            <a:ext cx="2772000" cy="784830"/>
          </a:xfrm>
        </p:spPr>
        <p:txBody>
          <a:bodyPr>
            <a:spAutoFit/>
          </a:bodyPr>
          <a:lstStyle>
            <a:lvl1pPr marL="0" indent="0" algn="ctr">
              <a:spcBef>
                <a:spcPts val="0"/>
              </a:spcBef>
              <a:buFont typeface="Arial" pitchFamily="34" charset="0"/>
              <a:buNone/>
              <a:defRPr sz="1500" b="1" baseline="0">
                <a:solidFill>
                  <a:srgbClr val="182B47"/>
                </a:solidFill>
              </a:defRPr>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12 Marcador de texto"/>
          <p:cNvSpPr>
            <a:spLocks noGrp="1"/>
          </p:cNvSpPr>
          <p:nvPr>
            <p:ph type="body" sz="quarter" idx="18"/>
          </p:nvPr>
        </p:nvSpPr>
        <p:spPr>
          <a:xfrm>
            <a:off x="3208735" y="824490"/>
            <a:ext cx="2772000" cy="784830"/>
          </a:xfrm>
        </p:spPr>
        <p:txBody>
          <a:bodyPr>
            <a:spAutoFit/>
          </a:bodyPr>
          <a:lstStyle>
            <a:lvl1pPr marL="0" indent="0" algn="ctr">
              <a:spcBef>
                <a:spcPts val="0"/>
              </a:spcBef>
              <a:buFont typeface="Arial" pitchFamily="34" charset="0"/>
              <a:buNone/>
              <a:defRPr sz="1500" b="1" baseline="0">
                <a:solidFill>
                  <a:srgbClr val="182B47"/>
                </a:solidFill>
              </a:defRPr>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5" name="12 Marcador de texto"/>
          <p:cNvSpPr>
            <a:spLocks noGrp="1"/>
          </p:cNvSpPr>
          <p:nvPr>
            <p:ph type="body" sz="quarter" idx="19"/>
          </p:nvPr>
        </p:nvSpPr>
        <p:spPr>
          <a:xfrm>
            <a:off x="6174332" y="824490"/>
            <a:ext cx="2772000" cy="784830"/>
          </a:xfrm>
        </p:spPr>
        <p:txBody>
          <a:bodyPr>
            <a:spAutoFit/>
          </a:bodyPr>
          <a:lstStyle>
            <a:lvl1pPr marL="0" indent="0" algn="ctr">
              <a:spcBef>
                <a:spcPts val="0"/>
              </a:spcBef>
              <a:buFont typeface="Arial" pitchFamily="34" charset="0"/>
              <a:buNone/>
              <a:defRPr sz="1500" b="1"/>
            </a:lvl1pPr>
            <a:lvl2pPr marL="0" indent="0" algn="ctr">
              <a:spcBef>
                <a:spcPts val="0"/>
              </a:spcBef>
              <a:buNone/>
              <a:defRPr sz="15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6" name="4 Marcador de texto"/>
          <p:cNvSpPr>
            <a:spLocks noGrp="1"/>
          </p:cNvSpPr>
          <p:nvPr>
            <p:ph type="body" sz="quarter" idx="20"/>
          </p:nvPr>
        </p:nvSpPr>
        <p:spPr>
          <a:xfrm>
            <a:off x="243136" y="5975885"/>
            <a:ext cx="2772000" cy="400110"/>
          </a:xfrm>
        </p:spPr>
        <p:txBody>
          <a:bodyPr>
            <a:spAutoFit/>
          </a:bodyPr>
          <a:lstStyle>
            <a:lvl1pPr marL="0" indent="0" algn="just">
              <a:spcBef>
                <a:spcPts val="0"/>
              </a:spcBef>
              <a:buNone/>
              <a:defRPr sz="10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7" name="4 Marcador de texto"/>
          <p:cNvSpPr>
            <a:spLocks noGrp="1"/>
          </p:cNvSpPr>
          <p:nvPr>
            <p:ph type="body" sz="quarter" idx="21"/>
          </p:nvPr>
        </p:nvSpPr>
        <p:spPr>
          <a:xfrm>
            <a:off x="3208735" y="5975885"/>
            <a:ext cx="2772000" cy="400110"/>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8" name="4 Marcador de texto"/>
          <p:cNvSpPr>
            <a:spLocks noGrp="1"/>
          </p:cNvSpPr>
          <p:nvPr>
            <p:ph type="body" sz="quarter" idx="22"/>
          </p:nvPr>
        </p:nvSpPr>
        <p:spPr>
          <a:xfrm>
            <a:off x="6174332" y="5975885"/>
            <a:ext cx="2772000" cy="400110"/>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gráfica">
    <p:spTree>
      <p:nvGrpSpPr>
        <p:cNvPr id="1" name=""/>
        <p:cNvGrpSpPr/>
        <p:nvPr/>
      </p:nvGrpSpPr>
      <p:grpSpPr>
        <a:xfrm>
          <a:off x="0" y="0"/>
          <a:ext cx="0" cy="0"/>
          <a:chOff x="0" y="0"/>
          <a:chExt cx="0" cy="0"/>
        </a:xfrm>
      </p:grpSpPr>
      <p:sp>
        <p:nvSpPr>
          <p:cNvPr id="10"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9"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8"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5 Marcador de gráfico"/>
          <p:cNvSpPr>
            <a:spLocks noGrp="1"/>
          </p:cNvSpPr>
          <p:nvPr>
            <p:ph type="chart" sz="quarter" idx="14"/>
          </p:nvPr>
        </p:nvSpPr>
        <p:spPr>
          <a:xfrm>
            <a:off x="1007604" y="1468129"/>
            <a:ext cx="7117200" cy="44532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1007604" y="920930"/>
            <a:ext cx="7128792" cy="677108"/>
          </a:xfrm>
        </p:spPr>
        <p:txBody>
          <a:bodyPr wrap="square">
            <a:spAutoFit/>
          </a:bodyPr>
          <a:lstStyle>
            <a:lvl1pPr marL="0" indent="0" algn="ctr">
              <a:spcBef>
                <a:spcPts val="0"/>
              </a:spcBef>
              <a:buFont typeface="Arial" pitchFamily="34" charset="0"/>
              <a:buNone/>
              <a:defRPr sz="1900" b="1" baseline="0"/>
            </a:lvl1pPr>
            <a:lvl2pPr marL="0" indent="0" algn="ctr">
              <a:spcBef>
                <a:spcPts val="0"/>
              </a:spcBef>
              <a:buNone/>
              <a:defRPr sz="19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4 Marcador de texto"/>
          <p:cNvSpPr>
            <a:spLocks noGrp="1"/>
          </p:cNvSpPr>
          <p:nvPr>
            <p:ph type="body" sz="quarter" idx="18"/>
          </p:nvPr>
        </p:nvSpPr>
        <p:spPr>
          <a:xfrm>
            <a:off x="1007604" y="6047710"/>
            <a:ext cx="7117200" cy="261610"/>
          </a:xfrm>
        </p:spPr>
        <p:txBody>
          <a:bodyPr>
            <a:spAutoFit/>
          </a:bodyPr>
          <a:lstStyle>
            <a:lvl1pPr marL="0" indent="0" algn="just">
              <a:spcBef>
                <a:spcPts val="0"/>
              </a:spcBef>
              <a:buNone/>
              <a:defRPr sz="11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gráficas">
    <p:spTree>
      <p:nvGrpSpPr>
        <p:cNvPr id="1" name=""/>
        <p:cNvGrpSpPr/>
        <p:nvPr/>
      </p:nvGrpSpPr>
      <p:grpSpPr>
        <a:xfrm>
          <a:off x="0" y="0"/>
          <a:ext cx="0" cy="0"/>
          <a:chOff x="0" y="0"/>
          <a:chExt cx="0" cy="0"/>
        </a:xfrm>
      </p:grpSpPr>
      <p:sp>
        <p:nvSpPr>
          <p:cNvPr id="10" name="4 Marcador de pie de página"/>
          <p:cNvSpPr>
            <a:spLocks noGrp="1"/>
          </p:cNvSpPr>
          <p:nvPr>
            <p:ph type="ftr" sz="quarter" idx="11"/>
          </p:nvPr>
        </p:nvSpPr>
        <p:spPr>
          <a:xfrm>
            <a:off x="3124200" y="6356350"/>
            <a:ext cx="2895600" cy="365125"/>
          </a:xfrm>
        </p:spPr>
        <p:txBody>
          <a:bodyPr/>
          <a:lstStyle>
            <a:lvl1pPr>
              <a:defRPr>
                <a:solidFill>
                  <a:schemeClr val="bg1">
                    <a:lumMod val="85000"/>
                  </a:schemeClr>
                </a:solidFill>
              </a:defRPr>
            </a:lvl1pPr>
          </a:lstStyle>
          <a:p>
            <a:r>
              <a:rPr lang="es-MX" smtClean="0"/>
              <a:t>Determinantes de la Inflación</a:t>
            </a:r>
            <a:endParaRPr lang="es-MX" dirty="0"/>
          </a:p>
        </p:txBody>
      </p:sp>
      <p:pic>
        <p:nvPicPr>
          <p:cNvPr id="11" name="1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05" y="6418598"/>
            <a:ext cx="9117957" cy="306869"/>
          </a:xfrm>
          <a:prstGeom prst="rect">
            <a:avLst/>
          </a:prstGeom>
        </p:spPr>
      </p:pic>
      <p:sp>
        <p:nvSpPr>
          <p:cNvPr id="9" name="5 Marcador de número de diapositiva"/>
          <p:cNvSpPr>
            <a:spLocks noGrp="1"/>
          </p:cNvSpPr>
          <p:nvPr>
            <p:ph type="sldNum" sz="quarter" idx="12"/>
          </p:nvPr>
        </p:nvSpPr>
        <p:spPr>
          <a:xfrm>
            <a:off x="6553200" y="6356350"/>
            <a:ext cx="21336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
        <p:nvSpPr>
          <p:cNvPr id="8" name="1 Título"/>
          <p:cNvSpPr>
            <a:spLocks noGrp="1"/>
          </p:cNvSpPr>
          <p:nvPr>
            <p:ph type="title"/>
          </p:nvPr>
        </p:nvSpPr>
        <p:spPr>
          <a:xfrm>
            <a:off x="446856" y="26868"/>
            <a:ext cx="8229600" cy="720080"/>
          </a:xfrm>
        </p:spPr>
        <p:txBody>
          <a:bodyPr/>
          <a:lstStyle>
            <a:lvl1pPr algn="l">
              <a:defRPr sz="3500" baseline="0">
                <a:solidFill>
                  <a:srgbClr val="182B47"/>
                </a:solidFill>
              </a:defRPr>
            </a:lvl1pPr>
          </a:lstStyle>
          <a:p>
            <a:r>
              <a:rPr lang="es-MX" noProof="0" dirty="0" smtClean="0"/>
              <a:t>Haga clic para modificar el estilo de título del patrón</a:t>
            </a:r>
            <a:endParaRPr lang="es-MX" noProof="0" dirty="0"/>
          </a:p>
        </p:txBody>
      </p:sp>
      <p:sp>
        <p:nvSpPr>
          <p:cNvPr id="12" name="5 Marcador de gráfico"/>
          <p:cNvSpPr>
            <a:spLocks noGrp="1"/>
          </p:cNvSpPr>
          <p:nvPr>
            <p:ph type="chart" sz="quarter" idx="14"/>
          </p:nvPr>
        </p:nvSpPr>
        <p:spPr>
          <a:xfrm>
            <a:off x="370784" y="1620270"/>
            <a:ext cx="3985200" cy="4392000"/>
          </a:xfrm>
        </p:spPr>
        <p:txBody>
          <a:bodyPr/>
          <a:lstStyle>
            <a:lvl1pPr marL="0" indent="0">
              <a:buNone/>
              <a:defRPr/>
            </a:lvl1pPr>
          </a:lstStyle>
          <a:p>
            <a:endParaRPr lang="es-MX" dirty="0"/>
          </a:p>
        </p:txBody>
      </p:sp>
      <p:sp>
        <p:nvSpPr>
          <p:cNvPr id="13" name="12 Marcador de texto"/>
          <p:cNvSpPr>
            <a:spLocks noGrp="1"/>
          </p:cNvSpPr>
          <p:nvPr>
            <p:ph type="body" sz="quarter" idx="17"/>
          </p:nvPr>
        </p:nvSpPr>
        <p:spPr>
          <a:xfrm>
            <a:off x="370784" y="828270"/>
            <a:ext cx="3985200" cy="877163"/>
          </a:xfrm>
        </p:spPr>
        <p:txBody>
          <a:bodyPr wrap="square">
            <a:spAutoFit/>
          </a:bodyPr>
          <a:lstStyle>
            <a:lvl1pPr marL="0" indent="0" algn="ctr">
              <a:spcBef>
                <a:spcPts val="0"/>
              </a:spcBef>
              <a:buFont typeface="Arial" pitchFamily="34" charset="0"/>
              <a:buNone/>
              <a:defRPr sz="1700" b="1"/>
            </a:lvl1pPr>
            <a:lvl2pPr marL="0" indent="0" algn="ctr">
              <a:spcBef>
                <a:spcPts val="0"/>
              </a:spcBef>
              <a:buNone/>
              <a:defRPr sz="17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4" name="5 Marcador de gráfico"/>
          <p:cNvSpPr>
            <a:spLocks noGrp="1"/>
          </p:cNvSpPr>
          <p:nvPr>
            <p:ph type="chart" sz="quarter" idx="18"/>
          </p:nvPr>
        </p:nvSpPr>
        <p:spPr>
          <a:xfrm>
            <a:off x="4835272" y="1620270"/>
            <a:ext cx="3985200" cy="4392000"/>
          </a:xfrm>
        </p:spPr>
        <p:txBody>
          <a:bodyPr/>
          <a:lstStyle>
            <a:lvl1pPr marL="0" indent="0">
              <a:buNone/>
              <a:defRPr/>
            </a:lvl1pPr>
          </a:lstStyle>
          <a:p>
            <a:endParaRPr lang="es-MX" dirty="0"/>
          </a:p>
        </p:txBody>
      </p:sp>
      <p:sp>
        <p:nvSpPr>
          <p:cNvPr id="15" name="12 Marcador de texto"/>
          <p:cNvSpPr>
            <a:spLocks noGrp="1"/>
          </p:cNvSpPr>
          <p:nvPr>
            <p:ph type="body" sz="quarter" idx="19"/>
          </p:nvPr>
        </p:nvSpPr>
        <p:spPr>
          <a:xfrm>
            <a:off x="4835272" y="829766"/>
            <a:ext cx="3985200" cy="877163"/>
          </a:xfrm>
        </p:spPr>
        <p:txBody>
          <a:bodyPr wrap="square">
            <a:spAutoFit/>
          </a:bodyPr>
          <a:lstStyle>
            <a:lvl1pPr marL="0" indent="0" algn="ctr">
              <a:spcBef>
                <a:spcPts val="0"/>
              </a:spcBef>
              <a:buFont typeface="Arial" pitchFamily="34" charset="0"/>
              <a:buNone/>
              <a:defRPr sz="1700" b="1"/>
            </a:lvl1pPr>
            <a:lvl2pPr marL="0" indent="0" algn="ctr">
              <a:spcBef>
                <a:spcPts val="0"/>
              </a:spcBef>
              <a:buNone/>
              <a:defRPr sz="1700" b="0" baseline="0">
                <a:solidFill>
                  <a:srgbClr val="182B47"/>
                </a:solidFill>
              </a:defRPr>
            </a:lvl2pPr>
            <a:lvl3pPr marL="914400" indent="0">
              <a:buNone/>
              <a:defRPr/>
            </a:lvl3pPr>
            <a:lvl4pPr marL="1371600" indent="0">
              <a:buNone/>
              <a:defRPr/>
            </a:lvl4pPr>
            <a:lvl5pPr marL="1828800" indent="0">
              <a:buNone/>
              <a:defRPr/>
            </a:lvl5pPr>
          </a:lstStyle>
          <a:p>
            <a:pPr lvl="0"/>
            <a:r>
              <a:rPr lang="es-ES" dirty="0" smtClean="0"/>
              <a:t>Haga clic para modificar el estilo de texto del patrón</a:t>
            </a:r>
          </a:p>
          <a:p>
            <a:pPr lvl="1"/>
            <a:r>
              <a:rPr lang="es-ES" dirty="0" smtClean="0"/>
              <a:t>Segundo nivel</a:t>
            </a:r>
          </a:p>
        </p:txBody>
      </p:sp>
      <p:sp>
        <p:nvSpPr>
          <p:cNvPr id="16" name="4 Marcador de texto"/>
          <p:cNvSpPr>
            <a:spLocks noGrp="1"/>
          </p:cNvSpPr>
          <p:nvPr>
            <p:ph type="body" sz="quarter" idx="20"/>
          </p:nvPr>
        </p:nvSpPr>
        <p:spPr>
          <a:xfrm>
            <a:off x="370776" y="6013475"/>
            <a:ext cx="3985200" cy="246221"/>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
        <p:nvSpPr>
          <p:cNvPr id="17" name="4 Marcador de texto"/>
          <p:cNvSpPr>
            <a:spLocks noGrp="1"/>
          </p:cNvSpPr>
          <p:nvPr>
            <p:ph type="body" sz="quarter" idx="21"/>
          </p:nvPr>
        </p:nvSpPr>
        <p:spPr>
          <a:xfrm>
            <a:off x="4835272" y="6014343"/>
            <a:ext cx="3985200" cy="246221"/>
          </a:xfrm>
        </p:spPr>
        <p:txBody>
          <a:bodyPr>
            <a:spAutoFit/>
          </a:bodyPr>
          <a:lstStyle>
            <a:lvl1pPr marL="0" indent="0" algn="just">
              <a:spcBef>
                <a:spcPts val="0"/>
              </a:spcBef>
              <a:buNone/>
              <a:defRPr sz="100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s-ES" dirty="0" smtClean="0"/>
              <a:t>Haga clic para modificar el estilo de texto del patrón</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4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008"/>
            <a:ext cx="9144000" cy="683598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46856" y="-27384"/>
            <a:ext cx="8229600" cy="936104"/>
          </a:xfrm>
          <a:prstGeom prst="rect">
            <a:avLst/>
          </a:prstGeom>
        </p:spPr>
        <p:txBody>
          <a:bodyPr vert="horz" lIns="91440" tIns="45720" rIns="91440" bIns="45720" rtlCol="0" anchor="ctr">
            <a:noAutofit/>
          </a:bodyPr>
          <a:lstStyle/>
          <a:p>
            <a:r>
              <a:rPr lang="es-ES" dirty="0" smtClean="0"/>
              <a:t>Banxico-NEC-azul</a:t>
            </a:r>
            <a:endParaRPr lang="es-MX" dirty="0"/>
          </a:p>
        </p:txBody>
      </p:sp>
      <p:sp>
        <p:nvSpPr>
          <p:cNvPr id="3" name="2 Marcador de texto"/>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0BC8C-15AB-4592-8DFB-B4E898D6995C}" type="datetime1">
              <a:rPr lang="es-MX" smtClean="0"/>
              <a:t>09/03/2016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aseline="0">
                <a:solidFill>
                  <a:schemeClr val="bg1">
                    <a:lumMod val="50000"/>
                  </a:schemeClr>
                </a:solidFill>
                <a:latin typeface="Calibri" pitchFamily="34" charset="0"/>
              </a:defRPr>
            </a:lvl1pPr>
          </a:lstStyle>
          <a:p>
            <a:r>
              <a:rPr lang="es-MX" smtClean="0"/>
              <a:t>Determinantes de la Inflación</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02BF4-BBF3-4639-B0BE-64A04A870BC8}"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 id="2147483657" r:id="rId5"/>
    <p:sldLayoutId id="2147483655" r:id="rId6"/>
  </p:sldLayoutIdLst>
  <p:timing>
    <p:tnLst>
      <p:par>
        <p:cTn id="1" dur="indefinite" restart="never" nodeType="tmRoot"/>
      </p:par>
    </p:tnLst>
  </p:timing>
  <p:hf hdr="0" dt="0"/>
  <p:txStyles>
    <p:titleStyle>
      <a:lvl1pPr algn="ctr" defTabSz="914400" rtl="0" eaLnBrk="1" latinLnBrk="0" hangingPunct="1">
        <a:spcBef>
          <a:spcPct val="0"/>
        </a:spcBef>
        <a:buNone/>
        <a:defRPr sz="2800" b="1" kern="1200">
          <a:solidFill>
            <a:srgbClr val="254061"/>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762313"/>
            <a:ext cx="9144000" cy="1095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FFFF"/>
              </a:solidFill>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27384"/>
            <a:ext cx="9142984" cy="6858000"/>
          </a:xfrm>
          <a:prstGeom prst="rect">
            <a:avLst/>
          </a:prstGeom>
          <a:noFill/>
          <a:ln>
            <a:noFill/>
          </a:ln>
        </p:spPr>
      </p:pic>
      <p:sp>
        <p:nvSpPr>
          <p:cNvPr id="5" name="4 CuadroTexto"/>
          <p:cNvSpPr txBox="1"/>
          <p:nvPr/>
        </p:nvSpPr>
        <p:spPr>
          <a:xfrm>
            <a:off x="251520" y="4974267"/>
            <a:ext cx="6505031" cy="830997"/>
          </a:xfrm>
          <a:prstGeom prst="rect">
            <a:avLst/>
          </a:prstGeom>
          <a:noFill/>
        </p:spPr>
        <p:txBody>
          <a:bodyPr wrap="square" rtlCol="0">
            <a:spAutoFit/>
          </a:bodyPr>
          <a:lstStyle/>
          <a:p>
            <a:r>
              <a:rPr lang="es-MX" sz="2800" dirty="0" smtClean="0">
                <a:solidFill>
                  <a:srgbClr val="FFFFFF"/>
                </a:solidFill>
              </a:rPr>
              <a:t>Salario Mínimo e Inflación</a:t>
            </a:r>
          </a:p>
          <a:p>
            <a:r>
              <a:rPr lang="es-MX" dirty="0" smtClean="0">
                <a:solidFill>
                  <a:schemeClr val="accent6"/>
                </a:solidFill>
              </a:rPr>
              <a:t>Documento preliminar sujeto a modificaciones</a:t>
            </a:r>
            <a:endParaRPr lang="es-MX" dirty="0">
              <a:solidFill>
                <a:schemeClr val="accent6"/>
              </a:solidFill>
            </a:endParaRPr>
          </a:p>
        </p:txBody>
      </p:sp>
      <p:sp>
        <p:nvSpPr>
          <p:cNvPr id="6" name="5 CuadroTexto"/>
          <p:cNvSpPr txBox="1"/>
          <p:nvPr/>
        </p:nvSpPr>
        <p:spPr>
          <a:xfrm>
            <a:off x="272302" y="6067688"/>
            <a:ext cx="1355436" cy="323165"/>
          </a:xfrm>
          <a:prstGeom prst="rect">
            <a:avLst/>
          </a:prstGeom>
          <a:noFill/>
        </p:spPr>
        <p:txBody>
          <a:bodyPr wrap="none" rtlCol="0">
            <a:spAutoFit/>
          </a:bodyPr>
          <a:lstStyle/>
          <a:p>
            <a:r>
              <a:rPr lang="es-MX" sz="1500" dirty="0">
                <a:solidFill>
                  <a:srgbClr val="FFFFFF"/>
                </a:solidFill>
              </a:rPr>
              <a:t>M</a:t>
            </a:r>
            <a:r>
              <a:rPr lang="es-MX" sz="1500" dirty="0" smtClean="0">
                <a:solidFill>
                  <a:srgbClr val="FFFFFF"/>
                </a:solidFill>
              </a:rPr>
              <a:t>arzo de 2016</a:t>
            </a:r>
            <a:endParaRPr lang="es-MX" sz="1500" dirty="0">
              <a:solidFill>
                <a:srgbClr val="FFFFFF"/>
              </a:solidFill>
            </a:endParaRPr>
          </a:p>
        </p:txBody>
      </p:sp>
      <p:sp>
        <p:nvSpPr>
          <p:cNvPr id="7" name="6 CuadroTexto"/>
          <p:cNvSpPr txBox="1"/>
          <p:nvPr/>
        </p:nvSpPr>
        <p:spPr>
          <a:xfrm>
            <a:off x="251012" y="5721589"/>
            <a:ext cx="6505031" cy="430887"/>
          </a:xfrm>
          <a:prstGeom prst="rect">
            <a:avLst/>
          </a:prstGeom>
          <a:noFill/>
        </p:spPr>
        <p:txBody>
          <a:bodyPr wrap="square" rtlCol="0">
            <a:spAutoFit/>
          </a:bodyPr>
          <a:lstStyle/>
          <a:p>
            <a:r>
              <a:rPr lang="es-MX" sz="2200" dirty="0" smtClean="0">
                <a:solidFill>
                  <a:srgbClr val="FFFFFF"/>
                </a:solidFill>
              </a:rPr>
              <a:t>Banco de México</a:t>
            </a:r>
            <a:endParaRPr lang="es-MX" sz="2200" dirty="0">
              <a:solidFill>
                <a:srgbClr val="FFFFFF"/>
              </a:solidFill>
            </a:endParaRPr>
          </a:p>
        </p:txBody>
      </p:sp>
      <p:sp>
        <p:nvSpPr>
          <p:cNvPr id="3" name="2 Marcador de número de diapositiva"/>
          <p:cNvSpPr>
            <a:spLocks noGrp="1"/>
          </p:cNvSpPr>
          <p:nvPr>
            <p:ph type="sldNum" sz="quarter" idx="12"/>
          </p:nvPr>
        </p:nvSpPr>
        <p:spPr>
          <a:xfrm>
            <a:off x="6588224" y="6492877"/>
            <a:ext cx="2133600" cy="365125"/>
          </a:xfrm>
        </p:spPr>
        <p:txBody>
          <a:bodyPr/>
          <a:lstStyle/>
          <a:p>
            <a:fld id="{8E002BF4-BBF3-4639-B0BE-64A04A870BC8}" type="slidenum">
              <a:rPr lang="es-MX" smtClean="0">
                <a:solidFill>
                  <a:srgbClr val="FFFFFF"/>
                </a:solidFill>
              </a:rPr>
              <a:pPr/>
              <a:t>1</a:t>
            </a:fld>
            <a:endParaRPr lang="es-MX" dirty="0">
              <a:solidFill>
                <a:srgbClr val="FFFFFF"/>
              </a:solidFill>
            </a:endParaRPr>
          </a:p>
        </p:txBody>
      </p:sp>
    </p:spTree>
    <p:extLst>
      <p:ext uri="{BB962C8B-B14F-4D97-AF65-F5344CB8AC3E}">
        <p14:creationId xmlns:p14="http://schemas.microsoft.com/office/powerpoint/2010/main" val="2078606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6 Marcador de contenido"/>
          <p:cNvSpPr txBox="1">
            <a:spLocks/>
          </p:cNvSpPr>
          <p:nvPr/>
        </p:nvSpPr>
        <p:spPr>
          <a:xfrm>
            <a:off x="179512" y="764704"/>
            <a:ext cx="8599015"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0"/>
              </a:spcBef>
              <a:spcAft>
                <a:spcPts val="600"/>
              </a:spcAft>
              <a:buClr>
                <a:srgbClr val="182B47"/>
              </a:buClr>
              <a:buSzPct val="80000"/>
              <a:buFont typeface="Wingdings" pitchFamily="2" charset="2"/>
              <a:buChar char="n"/>
            </a:pPr>
            <a:r>
              <a:rPr lang="es-MX" sz="1800" i="0" dirty="0" smtClean="0"/>
              <a:t>Para estudiar el efecto directo, o de </a:t>
            </a:r>
            <a:r>
              <a:rPr lang="es-MX" sz="1800" b="1" i="0" dirty="0" smtClean="0"/>
              <a:t>corto plazo</a:t>
            </a:r>
            <a:r>
              <a:rPr lang="es-MX" sz="1800" i="0" dirty="0" smtClean="0"/>
              <a:t>, que un incremento al salario mínimo podría tener sobre el INPC, se siguió una metodología en tres etapas:</a:t>
            </a:r>
          </a:p>
          <a:p>
            <a:pPr lvl="1">
              <a:lnSpc>
                <a:spcPct val="110000"/>
              </a:lnSpc>
              <a:spcBef>
                <a:spcPts val="400"/>
              </a:spcBef>
              <a:spcAft>
                <a:spcPts val="400"/>
              </a:spcAft>
              <a:buClr>
                <a:srgbClr val="182B47"/>
              </a:buClr>
              <a:buFont typeface="Wingdings" panose="05000000000000000000" pitchFamily="2" charset="2"/>
              <a:buChar char=""/>
            </a:pPr>
            <a:r>
              <a:rPr lang="es-MX" sz="1700" i="0" dirty="0">
                <a:solidFill>
                  <a:srgbClr val="182B47"/>
                </a:solidFill>
                <a:cs typeface="Arial" pitchFamily="34" charset="0"/>
              </a:rPr>
              <a:t>Se estima el traspaso de un incremento al salario mínimo sobre el resto de los salarios en el sector formal (</a:t>
            </a:r>
            <a:r>
              <a:rPr lang="es-MX" sz="1700" dirty="0">
                <a:solidFill>
                  <a:srgbClr val="182B47"/>
                </a:solidFill>
                <a:cs typeface="Arial" pitchFamily="34" charset="0"/>
              </a:rPr>
              <a:t>efecto faro</a:t>
            </a:r>
            <a:r>
              <a:rPr lang="es-MX" sz="1700" i="0" dirty="0">
                <a:solidFill>
                  <a:srgbClr val="182B47"/>
                </a:solidFill>
                <a:cs typeface="Arial" pitchFamily="34" charset="0"/>
              </a:rPr>
              <a:t>), es </a:t>
            </a:r>
            <a:r>
              <a:rPr lang="es-MX" sz="1700" i="0" dirty="0" smtClean="0">
                <a:solidFill>
                  <a:srgbClr val="182B47"/>
                </a:solidFill>
                <a:cs typeface="Arial" pitchFamily="34" charset="0"/>
              </a:rPr>
              <a:t>decir, </a:t>
            </a:r>
            <a:r>
              <a:rPr lang="es-MX" sz="1700" i="0" dirty="0">
                <a:solidFill>
                  <a:srgbClr val="182B47"/>
                </a:solidFill>
                <a:cs typeface="Arial" pitchFamily="34" charset="0"/>
              </a:rPr>
              <a:t>sobre el Salario Base de Cotización (SBC).</a:t>
            </a:r>
          </a:p>
          <a:p>
            <a:pPr lvl="1">
              <a:lnSpc>
                <a:spcPct val="110000"/>
              </a:lnSpc>
              <a:spcBef>
                <a:spcPts val="400"/>
              </a:spcBef>
              <a:spcAft>
                <a:spcPts val="400"/>
              </a:spcAft>
              <a:buClr>
                <a:srgbClr val="182B47"/>
              </a:buClr>
              <a:buFont typeface="Wingdings" panose="05000000000000000000" pitchFamily="2" charset="2"/>
              <a:buChar char=""/>
            </a:pPr>
            <a:r>
              <a:rPr lang="es-MX" sz="1700" i="0" dirty="0">
                <a:solidFill>
                  <a:srgbClr val="182B47"/>
                </a:solidFill>
                <a:cs typeface="Arial" pitchFamily="34" charset="0"/>
              </a:rPr>
              <a:t>La segunda etapa considera el traspaso de un incremento al SBC sobre la inflación, utilizando un modelo de vectores </a:t>
            </a:r>
            <a:r>
              <a:rPr lang="es-MX" sz="1700" i="0" dirty="0" err="1">
                <a:solidFill>
                  <a:srgbClr val="182B47"/>
                </a:solidFill>
                <a:cs typeface="Arial" pitchFamily="34" charset="0"/>
              </a:rPr>
              <a:t>autorregresivos</a:t>
            </a:r>
            <a:r>
              <a:rPr lang="es-MX" sz="1700" i="0" dirty="0">
                <a:solidFill>
                  <a:srgbClr val="182B47"/>
                </a:solidFill>
                <a:cs typeface="Arial" pitchFamily="34" charset="0"/>
              </a:rPr>
              <a:t> (VAR).</a:t>
            </a:r>
          </a:p>
          <a:p>
            <a:pPr lvl="1">
              <a:lnSpc>
                <a:spcPct val="110000"/>
              </a:lnSpc>
              <a:spcBef>
                <a:spcPts val="400"/>
              </a:spcBef>
              <a:spcAft>
                <a:spcPts val="1200"/>
              </a:spcAft>
              <a:buClr>
                <a:srgbClr val="182B47"/>
              </a:buClr>
              <a:buFont typeface="Wingdings" panose="05000000000000000000" pitchFamily="2" charset="2"/>
              <a:buChar char=""/>
            </a:pPr>
            <a:r>
              <a:rPr lang="es-MX" sz="1700" i="0" dirty="0">
                <a:solidFill>
                  <a:srgbClr val="182B47"/>
                </a:solidFill>
                <a:cs typeface="Arial" pitchFamily="34" charset="0"/>
              </a:rPr>
              <a:t>La tercera etapa combina los resultados de las dos primeras para estimar el efecto directo que el salario mínimo podría tener sobre la inflación. </a:t>
            </a:r>
            <a:endParaRPr lang="es-MX" sz="1700" dirty="0">
              <a:solidFill>
                <a:srgbClr val="182B47"/>
              </a:solidFill>
              <a:cs typeface="Arial" pitchFamily="34" charset="0"/>
            </a:endParaRPr>
          </a:p>
          <a:p>
            <a:pPr marL="342900" lvl="1" indent="-342900">
              <a:spcBef>
                <a:spcPts val="0"/>
              </a:spcBef>
              <a:spcAft>
                <a:spcPts val="600"/>
              </a:spcAft>
              <a:buClr>
                <a:srgbClr val="182B47"/>
              </a:buClr>
              <a:buSzPct val="80000"/>
              <a:buFont typeface="Wingdings" pitchFamily="2" charset="2"/>
              <a:buChar char="n"/>
            </a:pPr>
            <a:endParaRPr lang="es-MX" sz="1800" i="0" dirty="0" smtClean="0"/>
          </a:p>
          <a:p>
            <a:pPr marL="342900" lvl="1" indent="-342900">
              <a:spcBef>
                <a:spcPts val="0"/>
              </a:spcBef>
              <a:spcAft>
                <a:spcPts val="600"/>
              </a:spcAft>
              <a:buClr>
                <a:srgbClr val="182B47"/>
              </a:buClr>
              <a:buSzPct val="80000"/>
              <a:buFont typeface="Wingdings" pitchFamily="2" charset="2"/>
              <a:buChar char="n"/>
            </a:pPr>
            <a:endParaRPr lang="es-MX" sz="1600" i="0" dirty="0"/>
          </a:p>
          <a:p>
            <a:pPr marL="342900" lvl="1" indent="-342900">
              <a:spcBef>
                <a:spcPts val="0"/>
              </a:spcBef>
              <a:spcAft>
                <a:spcPts val="600"/>
              </a:spcAft>
              <a:buClr>
                <a:srgbClr val="182B47"/>
              </a:buClr>
              <a:buSzPct val="80000"/>
              <a:buFont typeface="Wingdings" pitchFamily="2" charset="2"/>
              <a:buChar char="n"/>
            </a:pPr>
            <a:endParaRPr lang="es-MX" sz="1600" i="0" dirty="0" smtClean="0"/>
          </a:p>
          <a:p>
            <a:pPr marL="342900" lvl="1" indent="-342900">
              <a:spcBef>
                <a:spcPts val="0"/>
              </a:spcBef>
              <a:spcAft>
                <a:spcPts val="600"/>
              </a:spcAft>
              <a:buClr>
                <a:srgbClr val="182B47"/>
              </a:buClr>
              <a:buSzPct val="80000"/>
              <a:buFont typeface="Wingdings" pitchFamily="2" charset="2"/>
              <a:buChar char="n"/>
            </a:pPr>
            <a:endParaRPr lang="es-MX" sz="1600" i="0" dirty="0"/>
          </a:p>
          <a:p>
            <a:pPr marL="342900" lvl="1" indent="-342900">
              <a:spcBef>
                <a:spcPts val="0"/>
              </a:spcBef>
              <a:spcAft>
                <a:spcPts val="600"/>
              </a:spcAft>
              <a:buClr>
                <a:srgbClr val="182B47"/>
              </a:buClr>
              <a:buSzPct val="80000"/>
              <a:buFont typeface="Wingdings" pitchFamily="2" charset="2"/>
              <a:buChar char="n"/>
            </a:pPr>
            <a:endParaRPr lang="es-MX" sz="1600" i="0" dirty="0" smtClean="0"/>
          </a:p>
          <a:p>
            <a:pPr marL="342900" lvl="1" indent="-342900">
              <a:spcBef>
                <a:spcPts val="0"/>
              </a:spcBef>
              <a:spcAft>
                <a:spcPts val="600"/>
              </a:spcAft>
              <a:buClr>
                <a:srgbClr val="182B47"/>
              </a:buClr>
              <a:buSzPct val="80000"/>
              <a:buFont typeface="Wingdings" pitchFamily="2" charset="2"/>
              <a:buChar char="n"/>
            </a:pPr>
            <a:endParaRPr lang="es-MX" sz="1600" i="0" dirty="0"/>
          </a:p>
          <a:p>
            <a:pPr marL="342900" lvl="1" indent="-342900">
              <a:spcBef>
                <a:spcPts val="0"/>
              </a:spcBef>
              <a:spcAft>
                <a:spcPts val="600"/>
              </a:spcAft>
              <a:buClr>
                <a:srgbClr val="182B47"/>
              </a:buClr>
              <a:buSzPct val="80000"/>
              <a:buFont typeface="Wingdings" pitchFamily="2" charset="2"/>
              <a:buChar char="n"/>
            </a:pPr>
            <a:endParaRPr lang="es-MX" sz="1600" i="0" dirty="0" smtClean="0"/>
          </a:p>
          <a:p>
            <a:pPr marL="0" lvl="1" indent="0">
              <a:spcBef>
                <a:spcPts val="0"/>
              </a:spcBef>
              <a:spcAft>
                <a:spcPts val="600"/>
              </a:spcAft>
              <a:buClr>
                <a:srgbClr val="182B47"/>
              </a:buClr>
              <a:buSzPct val="80000"/>
              <a:buNone/>
            </a:pPr>
            <a:endParaRPr lang="es-MX" sz="1600" i="0" dirty="0" smtClean="0"/>
          </a:p>
          <a:p>
            <a:pPr marL="0" lvl="1" indent="0">
              <a:spcBef>
                <a:spcPts val="0"/>
              </a:spcBef>
              <a:spcAft>
                <a:spcPts val="600"/>
              </a:spcAft>
              <a:buClr>
                <a:srgbClr val="182B47"/>
              </a:buClr>
              <a:buSzPct val="80000"/>
              <a:buNone/>
            </a:pPr>
            <a:endParaRPr lang="es-MX" sz="1600" i="0" dirty="0" smtClean="0"/>
          </a:p>
        </p:txBody>
      </p:sp>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10</a:t>
            </a:fld>
            <a:endParaRPr lang="es-MX" dirty="0"/>
          </a:p>
        </p:txBody>
      </p:sp>
      <p:sp>
        <p:nvSpPr>
          <p:cNvPr id="17" name="CuadroTexto 16"/>
          <p:cNvSpPr txBox="1"/>
          <p:nvPr/>
        </p:nvSpPr>
        <p:spPr>
          <a:xfrm>
            <a:off x="467544" y="4593602"/>
            <a:ext cx="1944214"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smtClean="0"/>
              <a:t>Incremento del Salario Mínimo</a:t>
            </a:r>
            <a:endParaRPr lang="es-MX" dirty="0"/>
          </a:p>
        </p:txBody>
      </p:sp>
      <p:sp>
        <p:nvSpPr>
          <p:cNvPr id="13" name="CuadroTexto 12"/>
          <p:cNvSpPr txBox="1"/>
          <p:nvPr/>
        </p:nvSpPr>
        <p:spPr>
          <a:xfrm>
            <a:off x="3737375" y="4567510"/>
            <a:ext cx="1728191"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a:t>Incremento </a:t>
            </a:r>
          </a:p>
          <a:p>
            <a:pPr algn="ctr"/>
            <a:r>
              <a:rPr lang="es-MX" dirty="0"/>
              <a:t>del </a:t>
            </a:r>
            <a:r>
              <a:rPr lang="es-MX" dirty="0" smtClean="0"/>
              <a:t>SBC</a:t>
            </a:r>
            <a:endParaRPr lang="es-MX" dirty="0"/>
          </a:p>
        </p:txBody>
      </p:sp>
      <p:sp>
        <p:nvSpPr>
          <p:cNvPr id="14" name="Flecha derecha 13"/>
          <p:cNvSpPr/>
          <p:nvPr/>
        </p:nvSpPr>
        <p:spPr>
          <a:xfrm>
            <a:off x="5561773" y="4402044"/>
            <a:ext cx="1188267" cy="92456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t>VAR</a:t>
            </a:r>
            <a:endParaRPr lang="es-MX" b="1" dirty="0"/>
          </a:p>
        </p:txBody>
      </p:sp>
      <p:sp>
        <p:nvSpPr>
          <p:cNvPr id="15" name="CuadroTexto 14"/>
          <p:cNvSpPr txBox="1"/>
          <p:nvPr/>
        </p:nvSpPr>
        <p:spPr>
          <a:xfrm>
            <a:off x="6824362" y="4351505"/>
            <a:ext cx="192678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smtClean="0"/>
              <a:t>Efecto directo sobre el nivel de precios y la inflación</a:t>
            </a:r>
            <a:endParaRPr lang="es-MX" dirty="0"/>
          </a:p>
        </p:txBody>
      </p:sp>
      <p:grpSp>
        <p:nvGrpSpPr>
          <p:cNvPr id="21" name="Grupo 20"/>
          <p:cNvGrpSpPr/>
          <p:nvPr/>
        </p:nvGrpSpPr>
        <p:grpSpPr>
          <a:xfrm>
            <a:off x="2590518" y="3903383"/>
            <a:ext cx="5683687" cy="387122"/>
            <a:chOff x="989584" y="1014576"/>
            <a:chExt cx="7151376" cy="387122"/>
          </a:xfrm>
        </p:grpSpPr>
        <p:sp>
          <p:nvSpPr>
            <p:cNvPr id="22" name="CuadroTexto 21"/>
            <p:cNvSpPr txBox="1"/>
            <p:nvPr/>
          </p:nvSpPr>
          <p:spPr>
            <a:xfrm>
              <a:off x="989584" y="1032366"/>
              <a:ext cx="1224136" cy="369332"/>
            </a:xfrm>
            <a:prstGeom prst="rect">
              <a:avLst/>
            </a:prstGeom>
            <a:noFill/>
          </p:spPr>
          <p:txBody>
            <a:bodyPr wrap="square" rtlCol="0">
              <a:spAutoFit/>
            </a:bodyPr>
            <a:lstStyle/>
            <a:p>
              <a:r>
                <a:rPr lang="es-MX" b="1" dirty="0" smtClean="0">
                  <a:solidFill>
                    <a:srgbClr val="C00000"/>
                  </a:solidFill>
                </a:rPr>
                <a:t>Etapa 1</a:t>
              </a:r>
              <a:endParaRPr lang="es-MX" b="1" dirty="0">
                <a:solidFill>
                  <a:srgbClr val="C00000"/>
                </a:solidFill>
              </a:endParaRPr>
            </a:p>
          </p:txBody>
        </p:sp>
        <p:sp>
          <p:nvSpPr>
            <p:cNvPr id="23" name="CuadroTexto 22"/>
            <p:cNvSpPr txBox="1"/>
            <p:nvPr/>
          </p:nvSpPr>
          <p:spPr>
            <a:xfrm>
              <a:off x="4660573" y="1025095"/>
              <a:ext cx="1224135" cy="369332"/>
            </a:xfrm>
            <a:prstGeom prst="rect">
              <a:avLst/>
            </a:prstGeom>
            <a:noFill/>
          </p:spPr>
          <p:txBody>
            <a:bodyPr wrap="square" rtlCol="0">
              <a:spAutoFit/>
            </a:bodyPr>
            <a:lstStyle/>
            <a:p>
              <a:r>
                <a:rPr lang="es-MX" b="1" dirty="0" smtClean="0">
                  <a:solidFill>
                    <a:srgbClr val="C00000"/>
                  </a:solidFill>
                </a:rPr>
                <a:t>Etapa 2</a:t>
              </a:r>
              <a:endParaRPr lang="es-MX" b="1" dirty="0">
                <a:solidFill>
                  <a:srgbClr val="C00000"/>
                </a:solidFill>
              </a:endParaRPr>
            </a:p>
          </p:txBody>
        </p:sp>
        <p:sp>
          <p:nvSpPr>
            <p:cNvPr id="24" name="CuadroTexto 23"/>
            <p:cNvSpPr txBox="1"/>
            <p:nvPr/>
          </p:nvSpPr>
          <p:spPr>
            <a:xfrm>
              <a:off x="6916825" y="1014576"/>
              <a:ext cx="1224135" cy="369332"/>
            </a:xfrm>
            <a:prstGeom prst="rect">
              <a:avLst/>
            </a:prstGeom>
            <a:noFill/>
          </p:spPr>
          <p:txBody>
            <a:bodyPr wrap="square" rtlCol="0">
              <a:spAutoFit/>
            </a:bodyPr>
            <a:lstStyle/>
            <a:p>
              <a:r>
                <a:rPr lang="es-MX" b="1" dirty="0" smtClean="0">
                  <a:solidFill>
                    <a:srgbClr val="C00000"/>
                  </a:solidFill>
                </a:rPr>
                <a:t>Etapa 3</a:t>
              </a:r>
              <a:endParaRPr lang="es-MX" b="1" dirty="0">
                <a:solidFill>
                  <a:srgbClr val="C00000"/>
                </a:solidFill>
              </a:endParaRPr>
            </a:p>
          </p:txBody>
        </p:sp>
      </p:grpSp>
      <p:sp>
        <p:nvSpPr>
          <p:cNvPr id="20"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
        <p:nvSpPr>
          <p:cNvPr id="16" name="Flecha derecha 15"/>
          <p:cNvSpPr/>
          <p:nvPr/>
        </p:nvSpPr>
        <p:spPr>
          <a:xfrm>
            <a:off x="2464650" y="4402043"/>
            <a:ext cx="1188267" cy="92456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ts val="1500"/>
              </a:lnSpc>
            </a:pPr>
            <a:r>
              <a:rPr lang="es-MX" b="1" dirty="0" smtClean="0"/>
              <a:t>Efecto faro</a:t>
            </a:r>
            <a:endParaRPr lang="es-MX" b="1" dirty="0"/>
          </a:p>
        </p:txBody>
      </p:sp>
    </p:spTree>
    <p:extLst>
      <p:ext uri="{BB962C8B-B14F-4D97-AF65-F5344CB8AC3E}">
        <p14:creationId xmlns:p14="http://schemas.microsoft.com/office/powerpoint/2010/main" val="2755598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11</a:t>
            </a:fld>
            <a:endParaRPr lang="es-MX" dirty="0"/>
          </a:p>
        </p:txBody>
      </p:sp>
      <p:sp>
        <p:nvSpPr>
          <p:cNvPr id="20" name="6 Marcador de contenido"/>
          <p:cNvSpPr txBox="1">
            <a:spLocks/>
          </p:cNvSpPr>
          <p:nvPr/>
        </p:nvSpPr>
        <p:spPr>
          <a:xfrm>
            <a:off x="253014" y="888304"/>
            <a:ext cx="8599015"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spcBef>
                <a:spcPts val="1200"/>
              </a:spcBef>
              <a:spcAft>
                <a:spcPts val="1200"/>
              </a:spcAft>
              <a:buClr>
                <a:srgbClr val="182B47"/>
              </a:buClr>
              <a:buSzPct val="80000"/>
              <a:buFont typeface="Wingdings" pitchFamily="2" charset="2"/>
              <a:buChar char="n"/>
            </a:pPr>
            <a:r>
              <a:rPr lang="es-MX" sz="1800" i="0" dirty="0" smtClean="0"/>
              <a:t>Adicional a los efectos directos, podrían </a:t>
            </a:r>
            <a:r>
              <a:rPr lang="es-MX" sz="1800" i="0" dirty="0"/>
              <a:t>existir efectos adicionales </a:t>
            </a:r>
            <a:r>
              <a:rPr lang="es-MX" sz="1800" i="0" dirty="0" smtClean="0"/>
              <a:t>de largo plazo no </a:t>
            </a:r>
            <a:r>
              <a:rPr lang="es-MX" sz="1800" i="0" dirty="0"/>
              <a:t>capturados con </a:t>
            </a:r>
            <a:r>
              <a:rPr lang="es-MX" sz="1800" i="0" dirty="0" smtClean="0"/>
              <a:t>la metodología anterior, sobre todo cuando el aumento en el salario mínimo es de magnitud más elevada.</a:t>
            </a:r>
          </a:p>
          <a:p>
            <a:pPr marL="342900" lvl="1" indent="-342900">
              <a:spcBef>
                <a:spcPts val="1200"/>
              </a:spcBef>
              <a:spcAft>
                <a:spcPts val="600"/>
              </a:spcAft>
              <a:buClr>
                <a:srgbClr val="182B47"/>
              </a:buClr>
              <a:buSzPct val="80000"/>
              <a:buFont typeface="Wingdings" pitchFamily="2" charset="2"/>
              <a:buChar char="n"/>
            </a:pPr>
            <a:r>
              <a:rPr lang="es-MX" sz="1800" i="0" dirty="0" smtClean="0"/>
              <a:t>Por ejemplo, las empresas que ante el incremento en los salarios no puedan incrementar sus precios deberán hacer ajustes de otro tipo. </a:t>
            </a:r>
          </a:p>
          <a:p>
            <a:pPr marL="742950" lvl="2" indent="-342900">
              <a:spcBef>
                <a:spcPts val="1200"/>
              </a:spcBef>
              <a:spcAft>
                <a:spcPts val="1200"/>
              </a:spcAft>
              <a:buClr>
                <a:srgbClr val="182B47"/>
              </a:buClr>
              <a:buSzPct val="80000"/>
              <a:buFont typeface="Wingdings" panose="05000000000000000000" pitchFamily="2" charset="2"/>
              <a:buChar char="ü"/>
            </a:pPr>
            <a:r>
              <a:rPr lang="es-MX" sz="1700" dirty="0" smtClean="0"/>
              <a:t>Las empresas exportadoras son un ejemplo, ya que ante la competencia internacional éstas no podrían incrementar sus precios. Este tipo de ajustes podrían ocasionar desequilibrios en la balanza comercial y, por ende, en el tipo de cambio nominal.</a:t>
            </a:r>
          </a:p>
          <a:p>
            <a:pPr marL="342900" lvl="1" indent="-342900">
              <a:spcBef>
                <a:spcPts val="1200"/>
              </a:spcBef>
              <a:spcAft>
                <a:spcPts val="1200"/>
              </a:spcAft>
              <a:buClr>
                <a:srgbClr val="182B47"/>
              </a:buClr>
              <a:buSzPct val="80000"/>
              <a:buFont typeface="Wingdings" pitchFamily="2" charset="2"/>
              <a:buChar char="n"/>
            </a:pPr>
            <a:r>
              <a:rPr lang="es-MX" sz="1800" i="0" dirty="0" smtClean="0"/>
              <a:t>Para analizar este tipo de mecanismos, en la </a:t>
            </a:r>
            <a:r>
              <a:rPr lang="es-MX" sz="1800" b="1" i="0" dirty="0" smtClean="0">
                <a:solidFill>
                  <a:srgbClr val="C00000"/>
                </a:solidFill>
              </a:rPr>
              <a:t>Etapa 4</a:t>
            </a:r>
            <a:r>
              <a:rPr lang="es-MX" sz="1800" i="0" dirty="0" smtClean="0"/>
              <a:t> se busca identificar los </a:t>
            </a:r>
            <a:r>
              <a:rPr lang="es-MX" sz="1800" b="1" i="0" dirty="0" smtClean="0"/>
              <a:t>efectos de largo plazo</a:t>
            </a:r>
            <a:r>
              <a:rPr lang="es-MX" sz="1800" i="0" dirty="0" smtClean="0"/>
              <a:t> del incremento en el salario mínimo sobre la inflación, una vez que opera </a:t>
            </a:r>
            <a:r>
              <a:rPr lang="es-MX" sz="1800" i="0" dirty="0"/>
              <a:t>la retroalimentación </a:t>
            </a:r>
            <a:r>
              <a:rPr lang="es-MX" sz="1800" i="0" dirty="0" smtClean="0"/>
              <a:t>de </a:t>
            </a:r>
            <a:r>
              <a:rPr lang="es-MX" sz="1800" i="0" dirty="0"/>
              <a:t>la inflación con el tipo de cambio nominal.</a:t>
            </a:r>
          </a:p>
          <a:p>
            <a:pPr marL="342900" lvl="1" indent="-342900">
              <a:spcBef>
                <a:spcPts val="1200"/>
              </a:spcBef>
              <a:spcAft>
                <a:spcPts val="600"/>
              </a:spcAft>
              <a:buClr>
                <a:srgbClr val="182B47"/>
              </a:buClr>
              <a:buSzPct val="80000"/>
              <a:buFont typeface="Wingdings" pitchFamily="2" charset="2"/>
              <a:buChar char="n"/>
            </a:pPr>
            <a:endParaRPr lang="es-MX" sz="1800" i="0" dirty="0"/>
          </a:p>
          <a:p>
            <a:pPr marL="342900" lvl="1" indent="-342900">
              <a:spcBef>
                <a:spcPts val="1200"/>
              </a:spcBef>
              <a:spcAft>
                <a:spcPts val="600"/>
              </a:spcAft>
              <a:buClr>
                <a:srgbClr val="182B47"/>
              </a:buClr>
              <a:buSzPct val="80000"/>
              <a:buFont typeface="Wingdings" pitchFamily="2" charset="2"/>
              <a:buChar char="n"/>
            </a:pPr>
            <a:endParaRPr lang="es-MX" sz="1800" i="0" dirty="0" smtClean="0"/>
          </a:p>
          <a:p>
            <a:pPr marL="342900" lvl="1" indent="-342900">
              <a:spcBef>
                <a:spcPts val="1200"/>
              </a:spcBef>
              <a:spcAft>
                <a:spcPts val="600"/>
              </a:spcAft>
              <a:buClr>
                <a:srgbClr val="182B47"/>
              </a:buClr>
              <a:buSzPct val="80000"/>
              <a:buFont typeface="Wingdings" pitchFamily="2" charset="2"/>
              <a:buChar char="n"/>
            </a:pPr>
            <a:endParaRPr lang="es-MX" sz="1800" i="0" dirty="0"/>
          </a:p>
          <a:p>
            <a:pPr marL="342900" lvl="1" indent="-342900">
              <a:spcBef>
                <a:spcPts val="1200"/>
              </a:spcBef>
              <a:spcAft>
                <a:spcPts val="600"/>
              </a:spcAft>
              <a:buClr>
                <a:srgbClr val="182B47"/>
              </a:buClr>
              <a:buSzPct val="80000"/>
              <a:buFont typeface="Wingdings" pitchFamily="2" charset="2"/>
              <a:buChar char="n"/>
            </a:pPr>
            <a:endParaRPr lang="es-MX" sz="1800" i="0" dirty="0" smtClean="0"/>
          </a:p>
          <a:p>
            <a:pPr marL="342900" lvl="1" indent="-342900">
              <a:spcBef>
                <a:spcPts val="1200"/>
              </a:spcBef>
              <a:spcAft>
                <a:spcPts val="600"/>
              </a:spcAft>
              <a:buClr>
                <a:srgbClr val="182B47"/>
              </a:buClr>
              <a:buSzPct val="80000"/>
              <a:buFont typeface="Wingdings" pitchFamily="2" charset="2"/>
              <a:buChar char="n"/>
            </a:pPr>
            <a:endParaRPr lang="es-MX" sz="1600" i="0" dirty="0"/>
          </a:p>
          <a:p>
            <a:pPr marL="342900" lvl="1" indent="-342900">
              <a:spcBef>
                <a:spcPts val="0"/>
              </a:spcBef>
              <a:spcAft>
                <a:spcPts val="600"/>
              </a:spcAft>
              <a:buClr>
                <a:srgbClr val="182B47"/>
              </a:buClr>
              <a:buSzPct val="80000"/>
              <a:buFont typeface="Wingdings" pitchFamily="2" charset="2"/>
              <a:buChar char="n"/>
            </a:pPr>
            <a:endParaRPr lang="es-MX" sz="1600" i="0" dirty="0" smtClean="0"/>
          </a:p>
          <a:p>
            <a:pPr marL="0" lvl="1" indent="0">
              <a:spcBef>
                <a:spcPts val="0"/>
              </a:spcBef>
              <a:spcAft>
                <a:spcPts val="600"/>
              </a:spcAft>
              <a:buClr>
                <a:srgbClr val="182B47"/>
              </a:buClr>
              <a:buSzPct val="80000"/>
              <a:buNone/>
            </a:pPr>
            <a:endParaRPr lang="es-MX" sz="1600" i="0" dirty="0" smtClean="0"/>
          </a:p>
          <a:p>
            <a:pPr marL="0" lvl="1" indent="0">
              <a:spcBef>
                <a:spcPts val="0"/>
              </a:spcBef>
              <a:spcAft>
                <a:spcPts val="600"/>
              </a:spcAft>
              <a:buClr>
                <a:srgbClr val="182B47"/>
              </a:buClr>
              <a:buSzPct val="80000"/>
              <a:buNone/>
            </a:pPr>
            <a:endParaRPr lang="es-MX" sz="1600" i="0" dirty="0" smtClean="0"/>
          </a:p>
        </p:txBody>
      </p:sp>
      <p:sp>
        <p:nvSpPr>
          <p:cNvPr id="5"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Tree>
    <p:extLst>
      <p:ext uri="{BB962C8B-B14F-4D97-AF65-F5344CB8AC3E}">
        <p14:creationId xmlns:p14="http://schemas.microsoft.com/office/powerpoint/2010/main" val="230636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12</a:t>
            </a:fld>
            <a:endParaRPr lang="es-MX" dirty="0"/>
          </a:p>
        </p:txBody>
      </p:sp>
      <p:sp>
        <p:nvSpPr>
          <p:cNvPr id="5" name="6 Marcador de contenido"/>
          <p:cNvSpPr txBox="1">
            <a:spLocks/>
          </p:cNvSpPr>
          <p:nvPr/>
        </p:nvSpPr>
        <p:spPr>
          <a:xfrm>
            <a:off x="251520" y="888304"/>
            <a:ext cx="8599015"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10000"/>
              </a:lnSpc>
              <a:spcBef>
                <a:spcPts val="600"/>
              </a:spcBef>
              <a:spcAft>
                <a:spcPts val="600"/>
              </a:spcAft>
              <a:buClr>
                <a:srgbClr val="182B47"/>
              </a:buClr>
              <a:buFont typeface="Wingdings" panose="05000000000000000000" pitchFamily="2" charset="2"/>
              <a:buChar char=""/>
            </a:pPr>
            <a:r>
              <a:rPr lang="es-MX" sz="1800" b="1" i="0" dirty="0" smtClean="0">
                <a:solidFill>
                  <a:srgbClr val="182B47"/>
                </a:solidFill>
                <a:cs typeface="Arial" pitchFamily="34" charset="0"/>
              </a:rPr>
              <a:t>Etapa 1: Efecto faro</a:t>
            </a:r>
          </a:p>
          <a:p>
            <a:pPr lvl="1">
              <a:lnSpc>
                <a:spcPct val="110000"/>
              </a:lnSpc>
              <a:spcBef>
                <a:spcPts val="600"/>
              </a:spcBef>
              <a:spcAft>
                <a:spcPts val="600"/>
              </a:spcAft>
              <a:buClr>
                <a:srgbClr val="182B47"/>
              </a:buClr>
              <a:buFont typeface="Wingdings" panose="05000000000000000000" pitchFamily="2" charset="2"/>
              <a:buChar char="§"/>
            </a:pPr>
            <a:r>
              <a:rPr lang="es-MX" sz="1800" i="0" dirty="0" smtClean="0">
                <a:solidFill>
                  <a:srgbClr val="182B47"/>
                </a:solidFill>
                <a:cs typeface="Arial" pitchFamily="34" charset="0"/>
              </a:rPr>
              <a:t>La primera etapa considera el traspaso de un incremento al salario mínimo sobre el resto de los salarios en el sector formal de la economía (</a:t>
            </a:r>
            <a:r>
              <a:rPr lang="es-MX" sz="1800" dirty="0" smtClean="0">
                <a:solidFill>
                  <a:srgbClr val="182B47"/>
                </a:solidFill>
                <a:cs typeface="Arial" pitchFamily="34" charset="0"/>
              </a:rPr>
              <a:t>efecto faro</a:t>
            </a:r>
            <a:r>
              <a:rPr lang="es-MX" sz="1800" i="0" dirty="0" smtClean="0">
                <a:solidFill>
                  <a:srgbClr val="182B47"/>
                </a:solidFill>
                <a:cs typeface="Arial" pitchFamily="34" charset="0"/>
              </a:rPr>
              <a:t>). La estimación de este efecto se presentó anteriormente en el documento “Impacto </a:t>
            </a:r>
            <a:r>
              <a:rPr lang="es-MX" sz="1800" i="0" dirty="0">
                <a:solidFill>
                  <a:srgbClr val="182B47"/>
                </a:solidFill>
                <a:cs typeface="Arial" pitchFamily="34" charset="0"/>
              </a:rPr>
              <a:t>del Salario Mínimo sobre </a:t>
            </a:r>
            <a:r>
              <a:rPr lang="es-MX" sz="1800" i="0" dirty="0" smtClean="0">
                <a:solidFill>
                  <a:srgbClr val="182B47"/>
                </a:solidFill>
                <a:cs typeface="Arial" pitchFamily="34" charset="0"/>
              </a:rPr>
              <a:t>el Salario Base de Cotización al IMSS”.</a:t>
            </a: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a:solidFill>
                <a:srgbClr val="182B47"/>
              </a:solidFill>
              <a:cs typeface="Arial" pitchFamily="34" charset="0"/>
            </a:endParaRPr>
          </a:p>
          <a:p>
            <a:pPr marL="457200" lvl="1" indent="0">
              <a:lnSpc>
                <a:spcPct val="110000"/>
              </a:lnSpc>
              <a:spcBef>
                <a:spcPts val="600"/>
              </a:spcBef>
              <a:spcAft>
                <a:spcPts val="600"/>
              </a:spcAft>
              <a:buClr>
                <a:srgbClr val="182B47"/>
              </a:buClr>
              <a:buNone/>
            </a:pPr>
            <a:endParaRPr lang="es-MX" sz="1600" i="0" baseline="30000" dirty="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smtClean="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smtClean="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smtClean="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smtClean="0">
              <a:solidFill>
                <a:srgbClr val="182B47"/>
              </a:solidFill>
              <a:cs typeface="Arial" pitchFamily="34" charset="0"/>
            </a:endParaRPr>
          </a:p>
          <a:p>
            <a:pPr lvl="1">
              <a:lnSpc>
                <a:spcPct val="110000"/>
              </a:lnSpc>
              <a:spcBef>
                <a:spcPts val="600"/>
              </a:spcBef>
              <a:spcAft>
                <a:spcPts val="600"/>
              </a:spcAft>
              <a:buClr>
                <a:srgbClr val="182B47"/>
              </a:buClr>
              <a:buFont typeface="Wingdings" panose="05000000000000000000" pitchFamily="2" charset="2"/>
              <a:buChar char=""/>
            </a:pPr>
            <a:endParaRPr lang="es-MX" sz="1600" i="0" baseline="30000" dirty="0">
              <a:solidFill>
                <a:srgbClr val="182B47"/>
              </a:solidFill>
              <a:cs typeface="Arial" pitchFamily="34" charset="0"/>
            </a:endParaRPr>
          </a:p>
          <a:p>
            <a:pPr marL="914400" lvl="2" indent="0">
              <a:lnSpc>
                <a:spcPct val="110000"/>
              </a:lnSpc>
              <a:spcBef>
                <a:spcPts val="600"/>
              </a:spcBef>
              <a:spcAft>
                <a:spcPts val="1800"/>
              </a:spcAft>
              <a:buClr>
                <a:srgbClr val="182B47"/>
              </a:buClr>
              <a:buNone/>
            </a:pPr>
            <a:endParaRPr lang="es-MX" sz="1600" baseline="30000" dirty="0" smtClean="0">
              <a:solidFill>
                <a:srgbClr val="182B47"/>
              </a:solidFill>
            </a:endParaRPr>
          </a:p>
          <a:p>
            <a:pPr lvl="2">
              <a:lnSpc>
                <a:spcPct val="110000"/>
              </a:lnSpc>
              <a:spcBef>
                <a:spcPts val="600"/>
              </a:spcBef>
              <a:spcAft>
                <a:spcPts val="1800"/>
              </a:spcAft>
              <a:buClr>
                <a:srgbClr val="182B47"/>
              </a:buClr>
              <a:buFont typeface="Wingdings" panose="05000000000000000000" pitchFamily="2" charset="2"/>
              <a:buChar char="ü"/>
            </a:pPr>
            <a:endParaRPr lang="es-MX" sz="1600" dirty="0" smtClean="0">
              <a:solidFill>
                <a:srgbClr val="182B47"/>
              </a:solidFill>
              <a:cs typeface="Arial" pitchFamily="34" charset="0"/>
            </a:endParaRPr>
          </a:p>
          <a:p>
            <a:pPr>
              <a:lnSpc>
                <a:spcPct val="110000"/>
              </a:lnSpc>
              <a:spcBef>
                <a:spcPts val="600"/>
              </a:spcBef>
              <a:spcAft>
                <a:spcPts val="1200"/>
              </a:spcAft>
              <a:buClr>
                <a:srgbClr val="182B47"/>
              </a:buClr>
            </a:pPr>
            <a:endParaRPr lang="es-MX" sz="1600" i="0" dirty="0" smtClean="0">
              <a:solidFill>
                <a:srgbClr val="182B47"/>
              </a:solidFill>
              <a:cs typeface="Arial" pitchFamily="34" charset="0"/>
            </a:endParaRPr>
          </a:p>
          <a:p>
            <a:pPr marL="457200" lvl="1" indent="0">
              <a:lnSpc>
                <a:spcPct val="110000"/>
              </a:lnSpc>
              <a:spcBef>
                <a:spcPts val="600"/>
              </a:spcBef>
              <a:spcAft>
                <a:spcPts val="600"/>
              </a:spcAft>
              <a:buNone/>
            </a:pPr>
            <a:endParaRPr lang="es-MX" sz="1600" i="0" dirty="0" smtClean="0">
              <a:solidFill>
                <a:srgbClr val="182B47"/>
              </a:solidFill>
              <a:cs typeface="Arial" pitchFamily="34" charset="0"/>
            </a:endParaRPr>
          </a:p>
          <a:p>
            <a:pPr marL="0" lvl="1" indent="0">
              <a:spcBef>
                <a:spcPts val="600"/>
              </a:spcBef>
              <a:spcAft>
                <a:spcPts val="600"/>
              </a:spcAft>
              <a:buClr>
                <a:srgbClr val="182B47"/>
              </a:buClr>
              <a:buSzPct val="80000"/>
              <a:buNone/>
            </a:pPr>
            <a:endParaRPr lang="es-MX" sz="1600" i="0" dirty="0">
              <a:solidFill>
                <a:srgbClr val="182B47"/>
              </a:solidFill>
            </a:endParaRPr>
          </a:p>
          <a:p>
            <a:pPr>
              <a:lnSpc>
                <a:spcPct val="110000"/>
              </a:lnSpc>
              <a:spcBef>
                <a:spcPts val="600"/>
              </a:spcBef>
              <a:spcAft>
                <a:spcPts val="600"/>
              </a:spcAft>
            </a:pPr>
            <a:endParaRPr lang="es-MX" sz="1600" dirty="0"/>
          </a:p>
          <a:p>
            <a:pPr marL="0" indent="0">
              <a:spcBef>
                <a:spcPts val="1200"/>
              </a:spcBef>
              <a:spcAft>
                <a:spcPts val="1200"/>
              </a:spcAft>
              <a:buNone/>
            </a:pPr>
            <a:endParaRPr lang="es-MX" sz="1600" dirty="0"/>
          </a:p>
          <a:p>
            <a:pPr>
              <a:spcBef>
                <a:spcPts val="1200"/>
              </a:spcBef>
              <a:spcAft>
                <a:spcPts val="1200"/>
              </a:spcAft>
            </a:pPr>
            <a:endParaRPr lang="es-MX" sz="1600" dirty="0"/>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grpSp>
        <p:nvGrpSpPr>
          <p:cNvPr id="10" name="Grupo 9"/>
          <p:cNvGrpSpPr/>
          <p:nvPr/>
        </p:nvGrpSpPr>
        <p:grpSpPr>
          <a:xfrm>
            <a:off x="1115674" y="3140968"/>
            <a:ext cx="7056726" cy="2380832"/>
            <a:chOff x="1043608" y="3424432"/>
            <a:chExt cx="7056726" cy="2380832"/>
          </a:xfrm>
        </p:grpSpPr>
        <p:sp>
          <p:nvSpPr>
            <p:cNvPr id="2" name="CuadroTexto 1"/>
            <p:cNvSpPr txBox="1"/>
            <p:nvPr/>
          </p:nvSpPr>
          <p:spPr>
            <a:xfrm>
              <a:off x="1456408" y="3588691"/>
              <a:ext cx="2275160"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smtClean="0"/>
                <a:t>Incremento del Salario Mínimo</a:t>
              </a:r>
            </a:p>
            <a:p>
              <a:pPr algn="ctr"/>
              <a:endParaRPr lang="es-MX" dirty="0"/>
            </a:p>
          </p:txBody>
        </p:sp>
        <p:sp>
          <p:nvSpPr>
            <p:cNvPr id="6" name="CuadroTexto 5"/>
            <p:cNvSpPr txBox="1"/>
            <p:nvPr/>
          </p:nvSpPr>
          <p:spPr>
            <a:xfrm>
              <a:off x="5580112" y="3612792"/>
              <a:ext cx="2304256" cy="9233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smtClean="0"/>
                <a:t>Efecto Sobre el Salario Base de Cotización Promedio (SBC)</a:t>
              </a:r>
              <a:endParaRPr lang="es-MX" dirty="0"/>
            </a:p>
          </p:txBody>
        </p:sp>
        <p:sp>
          <p:nvSpPr>
            <p:cNvPr id="8" name="CuadroTexto 7"/>
            <p:cNvSpPr txBox="1"/>
            <p:nvPr/>
          </p:nvSpPr>
          <p:spPr>
            <a:xfrm>
              <a:off x="1651910" y="4836928"/>
              <a:ext cx="1863634"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dirty="0" smtClean="0"/>
                <a:t>Si el salario mínimo</a:t>
              </a:r>
            </a:p>
            <a:p>
              <a:pPr algn="ctr"/>
              <a:r>
                <a:rPr lang="es-MX" sz="1400" dirty="0" smtClean="0"/>
                <a:t>se incrementa en</a:t>
              </a:r>
            </a:p>
            <a:p>
              <a:pPr algn="ctr"/>
              <a:r>
                <a:rPr lang="es-MX" dirty="0" smtClean="0"/>
                <a:t> 1% …</a:t>
              </a:r>
              <a:endParaRPr lang="es-MX" dirty="0"/>
            </a:p>
          </p:txBody>
        </p:sp>
        <p:sp>
          <p:nvSpPr>
            <p:cNvPr id="9" name="CuadroTexto 8"/>
            <p:cNvSpPr txBox="1"/>
            <p:nvPr/>
          </p:nvSpPr>
          <p:spPr>
            <a:xfrm>
              <a:off x="5760132" y="4861029"/>
              <a:ext cx="1944216"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b="1" dirty="0" smtClean="0"/>
                <a:t>…</a:t>
              </a:r>
              <a:r>
                <a:rPr lang="es-MX" sz="1400" dirty="0" smtClean="0"/>
                <a:t> el SBC</a:t>
              </a:r>
            </a:p>
            <a:p>
              <a:pPr algn="ctr"/>
              <a:r>
                <a:rPr lang="es-MX" sz="1400" dirty="0" smtClean="0"/>
                <a:t>aumenta en</a:t>
              </a:r>
            </a:p>
            <a:p>
              <a:pPr algn="ctr"/>
              <a:r>
                <a:rPr lang="es-MX" sz="1400" dirty="0" smtClean="0"/>
                <a:t> </a:t>
              </a:r>
              <a:r>
                <a:rPr lang="es-MX" dirty="0" smtClean="0"/>
                <a:t>0.85%.</a:t>
              </a:r>
              <a:endParaRPr lang="es-MX" sz="1400" dirty="0"/>
            </a:p>
          </p:txBody>
        </p:sp>
        <p:sp>
          <p:nvSpPr>
            <p:cNvPr id="11" name="Rectángulo 10"/>
            <p:cNvSpPr/>
            <p:nvPr/>
          </p:nvSpPr>
          <p:spPr>
            <a:xfrm>
              <a:off x="1043608" y="3429000"/>
              <a:ext cx="2880320" cy="2376264"/>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p:cNvSpPr/>
            <p:nvPr/>
          </p:nvSpPr>
          <p:spPr>
            <a:xfrm>
              <a:off x="5220014" y="3424432"/>
              <a:ext cx="2880320" cy="2376264"/>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Flecha derecha 12"/>
          <p:cNvSpPr/>
          <p:nvPr/>
        </p:nvSpPr>
        <p:spPr>
          <a:xfrm>
            <a:off x="4059477" y="3687445"/>
            <a:ext cx="1188267" cy="92456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ts val="1500"/>
              </a:lnSpc>
            </a:pPr>
            <a:r>
              <a:rPr lang="es-MX" b="1" dirty="0" smtClean="0"/>
              <a:t>Efecto faro</a:t>
            </a:r>
            <a:endParaRPr lang="es-MX" b="1" dirty="0"/>
          </a:p>
        </p:txBody>
      </p:sp>
    </p:spTree>
    <p:extLst>
      <p:ext uri="{BB962C8B-B14F-4D97-AF65-F5344CB8AC3E}">
        <p14:creationId xmlns:p14="http://schemas.microsoft.com/office/powerpoint/2010/main" val="2222540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13</a:t>
            </a:fld>
            <a:endParaRPr lang="es-MX" dirty="0"/>
          </a:p>
        </p:txBody>
      </p:sp>
      <mc:AlternateContent xmlns:mc="http://schemas.openxmlformats.org/markup-compatibility/2006" xmlns:a14="http://schemas.microsoft.com/office/drawing/2010/main">
        <mc:Choice Requires="a14">
          <p:sp>
            <p:nvSpPr>
              <p:cNvPr id="10" name="2 Subtítulo"/>
              <p:cNvSpPr>
                <a:spLocks noGrp="1"/>
              </p:cNvSpPr>
              <p:nvPr>
                <p:ph type="subTitle" idx="1"/>
              </p:nvPr>
            </p:nvSpPr>
            <p:spPr>
              <a:xfrm>
                <a:off x="107504" y="1124744"/>
                <a:ext cx="8928992" cy="4554179"/>
              </a:xfrm>
            </p:spPr>
            <p:txBody>
              <a:bodyPr>
                <a:noAutofit/>
              </a:bodyPr>
              <a:lstStyle/>
              <a:p>
                <a:pPr marL="742950" lvl="1" indent="-285750" algn="just">
                  <a:spcBef>
                    <a:spcPts val="600"/>
                  </a:spcBef>
                  <a:spcAft>
                    <a:spcPts val="300"/>
                  </a:spcAft>
                  <a:buClr>
                    <a:srgbClr val="182B47"/>
                  </a:buClr>
                  <a:buSzPct val="80000"/>
                  <a:buFont typeface="Wingdings" panose="05000000000000000000" pitchFamily="2" charset="2"/>
                  <a:buChar char="n"/>
                </a:pPr>
                <a:r>
                  <a:rPr lang="es-MX" sz="1600" dirty="0">
                    <a:solidFill>
                      <a:srgbClr val="182B47"/>
                    </a:solidFill>
                    <a:cs typeface="Arial" pitchFamily="34" charset="0"/>
                  </a:rPr>
                  <a:t>La segunda etapa estima el traspaso del SBC al IMSS sobre la inflación a través de un modelo de vectores </a:t>
                </a:r>
                <a:r>
                  <a:rPr lang="es-MX" sz="1600" dirty="0" err="1">
                    <a:solidFill>
                      <a:srgbClr val="182B47"/>
                    </a:solidFill>
                    <a:cs typeface="Arial" pitchFamily="34" charset="0"/>
                  </a:rPr>
                  <a:t>autorregresivos</a:t>
                </a:r>
                <a:r>
                  <a:rPr lang="es-MX" sz="1600" dirty="0">
                    <a:solidFill>
                      <a:srgbClr val="182B47"/>
                    </a:solidFill>
                    <a:cs typeface="Arial" pitchFamily="34" charset="0"/>
                  </a:rPr>
                  <a:t> (VAR</a:t>
                </a:r>
                <a:r>
                  <a:rPr lang="es-MX" sz="1600" dirty="0" smtClean="0">
                    <a:solidFill>
                      <a:srgbClr val="182B47"/>
                    </a:solidFill>
                    <a:cs typeface="Arial" pitchFamily="34" charset="0"/>
                  </a:rPr>
                  <a:t>) para el periodo de junio 2002 a enero 2016. Las variables que se incluyen en el modelo son las siguientes:</a:t>
                </a:r>
              </a:p>
              <a:p>
                <a:pPr lvl="1" algn="just">
                  <a:spcBef>
                    <a:spcPts val="600"/>
                  </a:spcBef>
                  <a:spcAft>
                    <a:spcPts val="600"/>
                  </a:spcAft>
                  <a:buClr>
                    <a:srgbClr val="182B47"/>
                  </a:buClr>
                  <a:buSzPct val="80000"/>
                </a:pPr>
                <a:r>
                  <a:rPr lang="es-MX" sz="1600" b="1" dirty="0" smtClean="0">
                    <a:solidFill>
                      <a:srgbClr val="182B47"/>
                    </a:solidFill>
                    <a:cs typeface="Arial" pitchFamily="34" charset="0"/>
                  </a:rPr>
                  <a:t>Variables </a:t>
                </a:r>
                <a:r>
                  <a:rPr lang="es-ES" sz="1600" b="1" dirty="0" smtClean="0">
                    <a:solidFill>
                      <a:srgbClr val="182B47"/>
                    </a:solidFill>
                    <a:cs typeface="Arial" pitchFamily="34" charset="0"/>
                  </a:rPr>
                  <a:t>endógenas (</a:t>
                </a:r>
                <a14:m>
                  <m:oMath xmlns:m="http://schemas.openxmlformats.org/officeDocument/2006/math">
                    <m:sSub>
                      <m:sSubPr>
                        <m:ctrlPr>
                          <a:rPr lang="es-MX" sz="1600" b="1" i="1">
                            <a:solidFill>
                              <a:srgbClr val="182B47"/>
                            </a:solidFill>
                            <a:latin typeface="Cambria Math" panose="02040503050406030204" pitchFamily="18" charset="0"/>
                          </a:rPr>
                        </m:ctrlPr>
                      </m:sSubPr>
                      <m:e>
                        <m:r>
                          <a:rPr lang="es-MX" sz="1600" b="1" i="1">
                            <a:solidFill>
                              <a:srgbClr val="182B47"/>
                            </a:solidFill>
                            <a:latin typeface="Cambria Math"/>
                          </a:rPr>
                          <m:t>𝒚</m:t>
                        </m:r>
                      </m:e>
                      <m:sub>
                        <m:r>
                          <a:rPr lang="es-MX" sz="1600" b="1" i="1">
                            <a:solidFill>
                              <a:srgbClr val="182B47"/>
                            </a:solidFill>
                            <a:latin typeface="Cambria Math"/>
                          </a:rPr>
                          <m:t>𝒕</m:t>
                        </m:r>
                      </m:sub>
                    </m:sSub>
                  </m:oMath>
                </a14:m>
                <a:r>
                  <a:rPr lang="es-ES" sz="1600" b="1" dirty="0" smtClean="0">
                    <a:solidFill>
                      <a:srgbClr val="182B47"/>
                    </a:solidFill>
                    <a:cs typeface="Arial" pitchFamily="34" charset="0"/>
                  </a:rPr>
                  <a:t>):</a:t>
                </a:r>
                <a:endParaRPr lang="es-ES" sz="1600" b="1" dirty="0">
                  <a:solidFill>
                    <a:srgbClr val="182B47"/>
                  </a:solidFill>
                  <a:cs typeface="Arial" pitchFamily="34" charset="0"/>
                </a:endParaRP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Índice Global de la Actividad Económica (IGAE) (</a:t>
                </a:r>
                <a14:m>
                  <m:oMath xmlns:m="http://schemas.openxmlformats.org/officeDocument/2006/math">
                    <m:r>
                      <m:rPr>
                        <m:sty m:val="p"/>
                      </m:rPr>
                      <a:rPr lang="es-ES" sz="1300">
                        <a:solidFill>
                          <a:srgbClr val="182B47"/>
                        </a:solidFill>
                        <a:latin typeface="Cambria Math"/>
                      </a:rPr>
                      <m:t>Y</m:t>
                    </m:r>
                  </m:oMath>
                </a14:m>
                <a:r>
                  <a:rPr lang="es-ES" sz="1300" dirty="0">
                    <a:solidFill>
                      <a:srgbClr val="182B47"/>
                    </a:solidFill>
                    <a:cs typeface="Arial" pitchFamily="34" charset="0"/>
                  </a:rPr>
                  <a: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Tasa de interés de Cetes a 28 días (</a:t>
                </a:r>
                <a14:m>
                  <m:oMath xmlns:m="http://schemas.openxmlformats.org/officeDocument/2006/math">
                    <m:r>
                      <m:rPr>
                        <m:sty m:val="p"/>
                      </m:rPr>
                      <a:rPr lang="es-ES" sz="1300">
                        <a:solidFill>
                          <a:srgbClr val="182B47"/>
                        </a:solidFill>
                        <a:latin typeface="Cambria Math"/>
                      </a:rPr>
                      <m:t>R</m:t>
                    </m:r>
                  </m:oMath>
                </a14:m>
                <a:r>
                  <a:rPr lang="es-ES" sz="1300" dirty="0">
                    <a:solidFill>
                      <a:srgbClr val="182B47"/>
                    </a:solidFill>
                    <a:cs typeface="Arial" pitchFamily="34" charset="0"/>
                  </a:rPr>
                  <a: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Tipo de cambio peso-dólar (</a:t>
                </a:r>
                <a14:m>
                  <m:oMath xmlns:m="http://schemas.openxmlformats.org/officeDocument/2006/math">
                    <m:r>
                      <m:rPr>
                        <m:sty m:val="p"/>
                      </m:rPr>
                      <a:rPr lang="es-ES" sz="1300">
                        <a:solidFill>
                          <a:srgbClr val="182B47"/>
                        </a:solidFill>
                        <a:latin typeface="Cambria Math" panose="02040503050406030204" pitchFamily="18" charset="0"/>
                      </a:rPr>
                      <m:t>S</m:t>
                    </m:r>
                  </m:oMath>
                </a14:m>
                <a:r>
                  <a:rPr lang="es-ES" sz="1300" dirty="0">
                    <a:solidFill>
                      <a:srgbClr val="182B47"/>
                    </a:solidFill>
                    <a:cs typeface="Arial" pitchFamily="34" charset="0"/>
                  </a:rPr>
                  <a: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Salario base de cotización (SBC</a:t>
                </a:r>
                <a:r>
                  <a:rPr lang="es-ES" sz="1300" dirty="0" smtClean="0">
                    <a:solidFill>
                      <a:srgbClr val="182B47"/>
                    </a:solidFill>
                    <a:cs typeface="Arial" pitchFamily="34" charset="0"/>
                  </a:rPr>
                  <a:t>)</a:t>
                </a:r>
                <a:endParaRPr lang="es-ES" sz="1300" dirty="0">
                  <a:solidFill>
                    <a:srgbClr val="182B47"/>
                  </a:solidFill>
                  <a:cs typeface="Arial" pitchFamily="34" charset="0"/>
                </a:endParaRP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Trabajadores Afiliados al IMSS (T)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Índice de precios al consumidor (</a:t>
                </a:r>
                <a14:m>
                  <m:oMath xmlns:m="http://schemas.openxmlformats.org/officeDocument/2006/math">
                    <m:r>
                      <m:rPr>
                        <m:sty m:val="p"/>
                      </m:rPr>
                      <a:rPr lang="es-MX" sz="1300" b="0" i="0" smtClean="0">
                        <a:solidFill>
                          <a:srgbClr val="182B47"/>
                        </a:solidFill>
                        <a:latin typeface="Cambria Math" panose="02040503050406030204" pitchFamily="18" charset="0"/>
                      </a:rPr>
                      <m:t>IN</m:t>
                    </m:r>
                    <m:r>
                      <m:rPr>
                        <m:sty m:val="p"/>
                      </m:rPr>
                      <a:rPr lang="es-ES" sz="1300">
                        <a:solidFill>
                          <a:srgbClr val="182B47"/>
                        </a:solidFill>
                        <a:latin typeface="Cambria Math" panose="02040503050406030204" pitchFamily="18" charset="0"/>
                      </a:rPr>
                      <m:t>PC</m:t>
                    </m:r>
                  </m:oMath>
                </a14:m>
                <a:r>
                  <a:rPr lang="es-ES" sz="1300" dirty="0" smtClean="0">
                    <a:solidFill>
                      <a:srgbClr val="182B47"/>
                    </a:solidFill>
                    <a:cs typeface="Arial" pitchFamily="34" charset="0"/>
                  </a:rPr>
                  <a:t>)</a:t>
                </a:r>
                <a:endParaRPr lang="es-ES" sz="1300" dirty="0">
                  <a:solidFill>
                    <a:srgbClr val="182B47"/>
                  </a:solidFill>
                  <a:cs typeface="Arial" pitchFamily="34" charset="0"/>
                </a:endParaRPr>
              </a:p>
              <a:p>
                <a:pPr lvl="1" algn="just">
                  <a:spcBef>
                    <a:spcPts val="600"/>
                  </a:spcBef>
                  <a:spcAft>
                    <a:spcPts val="600"/>
                  </a:spcAft>
                  <a:buClr>
                    <a:srgbClr val="182B47"/>
                  </a:buClr>
                  <a:buSzPct val="80000"/>
                </a:pPr>
                <a:r>
                  <a:rPr lang="es-ES" sz="1600" b="1" dirty="0">
                    <a:solidFill>
                      <a:srgbClr val="182B47"/>
                    </a:solidFill>
                    <a:cs typeface="Arial" pitchFamily="34" charset="0"/>
                  </a:rPr>
                  <a:t>V</a:t>
                </a:r>
                <a:r>
                  <a:rPr lang="es-ES" sz="1600" b="1" dirty="0" smtClean="0">
                    <a:solidFill>
                      <a:srgbClr val="182B47"/>
                    </a:solidFill>
                    <a:cs typeface="Arial" pitchFamily="34" charset="0"/>
                  </a:rPr>
                  <a:t>ariables exógenas </a:t>
                </a:r>
                <a:r>
                  <a:rPr lang="es-ES" sz="1600" b="1" dirty="0">
                    <a:solidFill>
                      <a:srgbClr val="182B47"/>
                    </a:solidFill>
                    <a:cs typeface="Arial" pitchFamily="34" charset="0"/>
                  </a:rPr>
                  <a:t>(</a:t>
                </a:r>
                <a14:m>
                  <m:oMath xmlns:m="http://schemas.openxmlformats.org/officeDocument/2006/math">
                    <m:sSub>
                      <m:sSubPr>
                        <m:ctrlPr>
                          <a:rPr lang="es-MX" sz="1600" b="1" i="1" smtClean="0">
                            <a:solidFill>
                              <a:srgbClr val="182B47"/>
                            </a:solidFill>
                            <a:latin typeface="Cambria Math" panose="02040503050406030204" pitchFamily="18" charset="0"/>
                          </a:rPr>
                        </m:ctrlPr>
                      </m:sSubPr>
                      <m:e>
                        <m:r>
                          <a:rPr lang="es-MX" sz="1600" b="1" i="1" smtClean="0">
                            <a:solidFill>
                              <a:srgbClr val="182B47"/>
                            </a:solidFill>
                            <a:latin typeface="Cambria Math" panose="02040503050406030204" pitchFamily="18" charset="0"/>
                          </a:rPr>
                          <m:t>𝒙</m:t>
                        </m:r>
                      </m:e>
                      <m:sub>
                        <m:r>
                          <a:rPr lang="es-MX" sz="1600" b="1" i="1">
                            <a:solidFill>
                              <a:srgbClr val="182B47"/>
                            </a:solidFill>
                            <a:latin typeface="Cambria Math"/>
                          </a:rPr>
                          <m:t>𝒕</m:t>
                        </m:r>
                      </m:sub>
                    </m:sSub>
                  </m:oMath>
                </a14:m>
                <a:r>
                  <a:rPr lang="es-ES" sz="1600" b="1" dirty="0" smtClean="0">
                    <a:solidFill>
                      <a:srgbClr val="182B47"/>
                    </a:solidFill>
                    <a:cs typeface="Arial" pitchFamily="34" charset="0"/>
                  </a:rPr>
                  <a:t>):</a:t>
                </a:r>
                <a:r>
                  <a:rPr lang="es-ES" sz="1600" baseline="30000" dirty="0" smtClean="0">
                    <a:solidFill>
                      <a:srgbClr val="182B47"/>
                    </a:solidFill>
                    <a:cs typeface="Arial" pitchFamily="34" charset="0"/>
                  </a:rPr>
                  <a:t>1/</a:t>
                </a:r>
                <a:endParaRPr lang="es-ES" sz="1600" dirty="0">
                  <a:solidFill>
                    <a:srgbClr val="182B47"/>
                  </a:solidFill>
                  <a:cs typeface="Arial" pitchFamily="34" charset="0"/>
                </a:endParaRP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Índice de Producción Industrial de </a:t>
                </a:r>
                <a:r>
                  <a:rPr lang="es-ES" sz="1300" dirty="0" smtClean="0">
                    <a:solidFill>
                      <a:srgbClr val="182B47"/>
                    </a:solidFill>
                    <a:cs typeface="Arial" pitchFamily="34" charset="0"/>
                  </a:rPr>
                  <a:t>EEUU </a:t>
                </a:r>
                <a:r>
                  <a:rPr lang="es-ES" sz="1300" dirty="0">
                    <a:solidFill>
                      <a:srgbClr val="182B47"/>
                    </a:solidFill>
                    <a:cs typeface="Arial" pitchFamily="34" charset="0"/>
                  </a:rPr>
                  <a:t>(</a:t>
                </a:r>
                <a14:m>
                  <m:oMath xmlns:m="http://schemas.openxmlformats.org/officeDocument/2006/math">
                    <m:sSup>
                      <m:sSupPr>
                        <m:ctrlPr>
                          <a:rPr lang="es-MX" sz="1300" i="1">
                            <a:solidFill>
                              <a:srgbClr val="182B47"/>
                            </a:solidFill>
                            <a:latin typeface="Cambria Math" panose="02040503050406030204" pitchFamily="18" charset="0"/>
                          </a:rPr>
                        </m:ctrlPr>
                      </m:sSupPr>
                      <m:e>
                        <m:r>
                          <m:rPr>
                            <m:sty m:val="p"/>
                          </m:rPr>
                          <a:rPr lang="es-ES" sz="1300">
                            <a:solidFill>
                              <a:srgbClr val="182B47"/>
                            </a:solidFill>
                            <a:latin typeface="Cambria Math"/>
                          </a:rPr>
                          <m:t>Y</m:t>
                        </m:r>
                      </m:e>
                      <m:sup>
                        <m:r>
                          <a:rPr lang="es-ES" sz="1300" i="1">
                            <a:solidFill>
                              <a:srgbClr val="182B47"/>
                            </a:solidFill>
                            <a:latin typeface="Cambria Math"/>
                          </a:rPr>
                          <m:t>∗</m:t>
                        </m:r>
                      </m:sup>
                    </m:sSup>
                  </m:oMath>
                </a14:m>
                <a:r>
                  <a:rPr lang="es-ES" sz="1300" dirty="0">
                    <a:solidFill>
                      <a:srgbClr val="182B47"/>
                    </a:solidFill>
                    <a:cs typeface="Arial" pitchFamily="34" charset="0"/>
                  </a:rPr>
                  <a: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Tasa de Fondos </a:t>
                </a:r>
                <a:r>
                  <a:rPr lang="es-ES" sz="1300" dirty="0" smtClean="0">
                    <a:solidFill>
                      <a:srgbClr val="182B47"/>
                    </a:solidFill>
                    <a:cs typeface="Arial" pitchFamily="34" charset="0"/>
                  </a:rPr>
                  <a:t>Federales de EEUU </a:t>
                </a:r>
                <a:r>
                  <a:rPr lang="es-ES" sz="1300" dirty="0">
                    <a:solidFill>
                      <a:srgbClr val="182B47"/>
                    </a:solidFill>
                    <a:cs typeface="Arial" pitchFamily="34" charset="0"/>
                  </a:rPr>
                  <a:t>(</a:t>
                </a:r>
                <a14:m>
                  <m:oMath xmlns:m="http://schemas.openxmlformats.org/officeDocument/2006/math">
                    <m:sSup>
                      <m:sSupPr>
                        <m:ctrlPr>
                          <a:rPr lang="es-MX" sz="1300" i="1">
                            <a:solidFill>
                              <a:srgbClr val="182B47"/>
                            </a:solidFill>
                            <a:latin typeface="Cambria Math" panose="02040503050406030204" pitchFamily="18" charset="0"/>
                          </a:rPr>
                        </m:ctrlPr>
                      </m:sSupPr>
                      <m:e>
                        <m:r>
                          <m:rPr>
                            <m:sty m:val="p"/>
                          </m:rPr>
                          <a:rPr lang="es-ES" sz="1300">
                            <a:solidFill>
                              <a:srgbClr val="182B47"/>
                            </a:solidFill>
                            <a:latin typeface="Cambria Math"/>
                          </a:rPr>
                          <m:t>R</m:t>
                        </m:r>
                      </m:e>
                      <m:sup>
                        <m:r>
                          <a:rPr lang="es-ES" sz="1300" i="1">
                            <a:solidFill>
                              <a:srgbClr val="182B47"/>
                            </a:solidFill>
                            <a:latin typeface="Cambria Math"/>
                          </a:rPr>
                          <m:t>∗</m:t>
                        </m:r>
                      </m:sup>
                    </m:sSup>
                  </m:oMath>
                </a14:m>
                <a:r>
                  <a:rPr lang="es-ES" sz="1300" dirty="0">
                    <a:solidFill>
                      <a:srgbClr val="182B47"/>
                    </a:solidFill>
                    <a:cs typeface="Arial" pitchFamily="34" charset="0"/>
                  </a:rPr>
                  <a:t>)</a:t>
                </a:r>
              </a:p>
              <a:p>
                <a:pPr marL="1257300" lvl="2" indent="-342900" algn="l">
                  <a:spcBef>
                    <a:spcPts val="300"/>
                  </a:spcBef>
                  <a:spcAft>
                    <a:spcPts val="300"/>
                  </a:spcAft>
                  <a:buClr>
                    <a:srgbClr val="182B47"/>
                  </a:buClr>
                  <a:buFont typeface="Wingdings" pitchFamily="2" charset="2"/>
                  <a:buChar char="ü"/>
                </a:pPr>
                <a:r>
                  <a:rPr lang="es-ES" sz="1300" dirty="0">
                    <a:solidFill>
                      <a:srgbClr val="182B47"/>
                    </a:solidFill>
                    <a:cs typeface="Arial" pitchFamily="34" charset="0"/>
                  </a:rPr>
                  <a:t>Índice de Precios al Consumidor de </a:t>
                </a:r>
                <a:r>
                  <a:rPr lang="es-ES" sz="1300" dirty="0" smtClean="0">
                    <a:solidFill>
                      <a:srgbClr val="182B47"/>
                    </a:solidFill>
                    <a:cs typeface="Arial" pitchFamily="34" charset="0"/>
                  </a:rPr>
                  <a:t>EEUU </a:t>
                </a:r>
                <a:r>
                  <a:rPr lang="es-ES" sz="1300" dirty="0">
                    <a:solidFill>
                      <a:srgbClr val="182B47"/>
                    </a:solidFill>
                    <a:cs typeface="Arial" pitchFamily="34" charset="0"/>
                  </a:rPr>
                  <a:t>(</a:t>
                </a:r>
                <a14:m>
                  <m:oMath xmlns:m="http://schemas.openxmlformats.org/officeDocument/2006/math">
                    <m:sSup>
                      <m:sSupPr>
                        <m:ctrlPr>
                          <a:rPr lang="es-MX" sz="1300" i="1">
                            <a:solidFill>
                              <a:srgbClr val="182B47"/>
                            </a:solidFill>
                            <a:latin typeface="Cambria Math" panose="02040503050406030204" pitchFamily="18" charset="0"/>
                          </a:rPr>
                        </m:ctrlPr>
                      </m:sSupPr>
                      <m:e>
                        <m:r>
                          <m:rPr>
                            <m:sty m:val="p"/>
                          </m:rPr>
                          <a:rPr lang="es-ES" sz="1300">
                            <a:solidFill>
                              <a:srgbClr val="182B47"/>
                            </a:solidFill>
                            <a:latin typeface="Cambria Math"/>
                          </a:rPr>
                          <m:t>P</m:t>
                        </m:r>
                      </m:e>
                      <m:sup>
                        <m:r>
                          <a:rPr lang="es-ES" sz="1300" i="1">
                            <a:solidFill>
                              <a:srgbClr val="182B47"/>
                            </a:solidFill>
                            <a:latin typeface="Cambria Math"/>
                          </a:rPr>
                          <m:t>∗</m:t>
                        </m:r>
                      </m:sup>
                    </m:sSup>
                  </m:oMath>
                </a14:m>
                <a:r>
                  <a:rPr lang="es-ES" sz="1300" dirty="0">
                    <a:solidFill>
                      <a:srgbClr val="182B47"/>
                    </a:solidFill>
                    <a:cs typeface="Arial" pitchFamily="34" charset="0"/>
                  </a:rPr>
                  <a:t>)</a:t>
                </a:r>
              </a:p>
              <a:p>
                <a:pPr marL="1257300" lvl="2" indent="-342900" algn="l">
                  <a:spcBef>
                    <a:spcPts val="300"/>
                  </a:spcBef>
                  <a:spcAft>
                    <a:spcPts val="600"/>
                  </a:spcAft>
                  <a:buClr>
                    <a:srgbClr val="182B47"/>
                  </a:buClr>
                  <a:buFont typeface="Wingdings" pitchFamily="2" charset="2"/>
                  <a:buChar char="ü"/>
                </a:pPr>
                <a:r>
                  <a:rPr lang="es-ES" sz="1300" dirty="0">
                    <a:solidFill>
                      <a:srgbClr val="182B47"/>
                    </a:solidFill>
                    <a:cs typeface="Arial" pitchFamily="34" charset="0"/>
                  </a:rPr>
                  <a:t>Índice de Precios Internacionales de las Materias Primas (</a:t>
                </a:r>
                <a14:m>
                  <m:oMath xmlns:m="http://schemas.openxmlformats.org/officeDocument/2006/math">
                    <m:sSup>
                      <m:sSupPr>
                        <m:ctrlPr>
                          <a:rPr lang="es-MX" sz="1300" i="1">
                            <a:solidFill>
                              <a:srgbClr val="182B47"/>
                            </a:solidFill>
                            <a:latin typeface="Cambria Math" panose="02040503050406030204" pitchFamily="18" charset="0"/>
                          </a:rPr>
                        </m:ctrlPr>
                      </m:sSupPr>
                      <m:e>
                        <m:r>
                          <m:rPr>
                            <m:sty m:val="p"/>
                          </m:rPr>
                          <a:rPr lang="es-ES" sz="1300">
                            <a:solidFill>
                              <a:srgbClr val="182B47"/>
                            </a:solidFill>
                            <a:latin typeface="Cambria Math"/>
                          </a:rPr>
                          <m:t>P</m:t>
                        </m:r>
                      </m:e>
                      <m:sup>
                        <m:r>
                          <m:rPr>
                            <m:sty m:val="p"/>
                          </m:rPr>
                          <a:rPr lang="es-ES" sz="1300">
                            <a:solidFill>
                              <a:srgbClr val="182B47"/>
                            </a:solidFill>
                            <a:latin typeface="Cambria Math"/>
                          </a:rPr>
                          <m:t>com</m:t>
                        </m:r>
                      </m:sup>
                    </m:sSup>
                  </m:oMath>
                </a14:m>
                <a:r>
                  <a:rPr lang="es-ES" sz="1300" dirty="0" smtClean="0">
                    <a:solidFill>
                      <a:srgbClr val="182B47"/>
                    </a:solidFill>
                    <a:cs typeface="Arial" pitchFamily="34" charset="0"/>
                  </a:rPr>
                  <a:t>)</a:t>
                </a:r>
              </a:p>
              <a:p>
                <a:pPr marL="742950" lvl="1" indent="-285750" algn="just">
                  <a:spcBef>
                    <a:spcPts val="600"/>
                  </a:spcBef>
                  <a:spcAft>
                    <a:spcPts val="600"/>
                  </a:spcAft>
                  <a:buClr>
                    <a:srgbClr val="182B47"/>
                  </a:buClr>
                  <a:buSzPct val="80000"/>
                  <a:buFont typeface="Wingdings" panose="05000000000000000000" pitchFamily="2" charset="2"/>
                  <a:buChar char="n"/>
                </a:pPr>
                <a:r>
                  <a:rPr lang="es-ES" sz="1600" dirty="0">
                    <a:solidFill>
                      <a:srgbClr val="182B47"/>
                    </a:solidFill>
                    <a:cs typeface="Arial" pitchFamily="34" charset="0"/>
                  </a:rPr>
                  <a:t>Las variables se expresan en variaciones anuales, </a:t>
                </a:r>
                <a:r>
                  <a:rPr lang="es-MX" sz="1600" dirty="0">
                    <a:solidFill>
                      <a:srgbClr val="182B47"/>
                    </a:solidFill>
                    <a:cs typeface="Arial" pitchFamily="34" charset="0"/>
                  </a:rPr>
                  <a:t>con excepción de las tasas </a:t>
                </a:r>
                <a:r>
                  <a:rPr lang="es-MX" sz="1600" dirty="0" smtClean="0">
                    <a:solidFill>
                      <a:srgbClr val="182B47"/>
                    </a:solidFill>
                    <a:cs typeface="Arial" pitchFamily="34" charset="0"/>
                  </a:rPr>
                  <a:t>de interés de </a:t>
                </a:r>
                <a:r>
                  <a:rPr lang="es-MX" sz="1600" dirty="0">
                    <a:solidFill>
                      <a:srgbClr val="182B47"/>
                    </a:solidFill>
                    <a:cs typeface="Arial" pitchFamily="34" charset="0"/>
                  </a:rPr>
                  <a:t>Cetes y de fondos </a:t>
                </a:r>
                <a:r>
                  <a:rPr lang="es-MX" sz="1600" dirty="0" smtClean="0">
                    <a:solidFill>
                      <a:srgbClr val="182B47"/>
                    </a:solidFill>
                    <a:cs typeface="Arial" pitchFamily="34" charset="0"/>
                  </a:rPr>
                  <a:t>federales de EEUU</a:t>
                </a:r>
                <a:r>
                  <a:rPr lang="es-MX" sz="1600" dirty="0">
                    <a:solidFill>
                      <a:srgbClr val="182B47"/>
                    </a:solidFill>
                    <a:cs typeface="Arial" pitchFamily="34" charset="0"/>
                  </a:rPr>
                  <a:t>, las cuales se definen en puntos </a:t>
                </a:r>
                <a:r>
                  <a:rPr lang="es-MX" sz="1600" dirty="0" smtClean="0">
                    <a:solidFill>
                      <a:srgbClr val="182B47"/>
                    </a:solidFill>
                    <a:cs typeface="Arial" pitchFamily="34" charset="0"/>
                  </a:rPr>
                  <a:t>porcentuales.</a:t>
                </a:r>
                <a:endParaRPr lang="es-MX" sz="1600" dirty="0">
                  <a:solidFill>
                    <a:srgbClr val="182B47"/>
                  </a:solidFill>
                  <a:cs typeface="Arial" pitchFamily="34" charset="0"/>
                </a:endParaRPr>
              </a:p>
              <a:p>
                <a:pPr marL="1257300" lvl="2" indent="-342900" algn="l">
                  <a:spcBef>
                    <a:spcPts val="300"/>
                  </a:spcBef>
                  <a:spcAft>
                    <a:spcPts val="300"/>
                  </a:spcAft>
                  <a:buClr>
                    <a:srgbClr val="182B47"/>
                  </a:buClr>
                  <a:buFont typeface="Wingdings" pitchFamily="2" charset="2"/>
                  <a:buChar char="ü"/>
                </a:pPr>
                <a:endParaRPr lang="es-ES" sz="1400" dirty="0">
                  <a:solidFill>
                    <a:srgbClr val="182B47"/>
                  </a:solidFill>
                  <a:cs typeface="Arial" pitchFamily="34" charset="0"/>
                </a:endParaRPr>
              </a:p>
            </p:txBody>
          </p:sp>
        </mc:Choice>
        <mc:Fallback xmlns="">
          <p:sp>
            <p:nvSpPr>
              <p:cNvPr id="10" name="2 Subtítulo"/>
              <p:cNvSpPr>
                <a:spLocks noGrp="1" noRot="1" noChangeAspect="1" noMove="1" noResize="1" noEditPoints="1" noAdjustHandles="1" noChangeArrowheads="1" noChangeShapeType="1" noTextEdit="1"/>
              </p:cNvSpPr>
              <p:nvPr>
                <p:ph type="subTitle" idx="1"/>
              </p:nvPr>
            </p:nvSpPr>
            <p:spPr>
              <a:xfrm>
                <a:off x="107504" y="1124744"/>
                <a:ext cx="8928992" cy="4554179"/>
              </a:xfrm>
              <a:blipFill rotWithShape="0">
                <a:blip r:embed="rId3"/>
                <a:stretch>
                  <a:fillRect t="-402" r="-410" b="-11513"/>
                </a:stretch>
              </a:blipFill>
            </p:spPr>
            <p:txBody>
              <a:bodyPr/>
              <a:lstStyle/>
              <a:p>
                <a:r>
                  <a:rPr lang="es-MX">
                    <a:noFill/>
                  </a:rPr>
                  <a:t> </a:t>
                </a:r>
              </a:p>
            </p:txBody>
          </p:sp>
        </mc:Fallback>
      </mc:AlternateContent>
      <p:sp>
        <p:nvSpPr>
          <p:cNvPr id="11" name="6 Marcador de contenido"/>
          <p:cNvSpPr txBox="1">
            <a:spLocks/>
          </p:cNvSpPr>
          <p:nvPr/>
        </p:nvSpPr>
        <p:spPr>
          <a:xfrm>
            <a:off x="490795" y="6215482"/>
            <a:ext cx="8280920" cy="614414"/>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s-MX" sz="800" dirty="0" smtClean="0">
                <a:solidFill>
                  <a:srgbClr val="182B47"/>
                </a:solidFill>
              </a:rPr>
              <a:t>1/ </a:t>
            </a:r>
            <a:r>
              <a:rPr lang="es-ES" sz="800" dirty="0">
                <a:solidFill>
                  <a:srgbClr val="182B47"/>
                </a:solidFill>
              </a:rPr>
              <a:t>La exogeneidad implica que las variables externas afectan a las variables domésticas pero no al revés, ya que se representa a México como una economía precio aceptante.</a:t>
            </a:r>
          </a:p>
          <a:p>
            <a:pPr lvl="1">
              <a:spcBef>
                <a:spcPts val="600"/>
              </a:spcBef>
              <a:spcAft>
                <a:spcPts val="600"/>
              </a:spcAft>
              <a:buClr>
                <a:srgbClr val="182B47"/>
              </a:buClr>
              <a:buSzPct val="80000"/>
              <a:buFont typeface="Wingdings" panose="05000000000000000000" pitchFamily="2" charset="2"/>
              <a:buChar char="n"/>
            </a:pPr>
            <a:endParaRPr lang="es-MX" sz="1600" dirty="0">
              <a:solidFill>
                <a:srgbClr val="182B47"/>
              </a:solidFill>
              <a:cs typeface="Arial" pitchFamily="34" charset="0"/>
            </a:endParaRPr>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
        <p:nvSpPr>
          <p:cNvPr id="6" name="CuadroTexto 5"/>
          <p:cNvSpPr txBox="1"/>
          <p:nvPr/>
        </p:nvSpPr>
        <p:spPr>
          <a:xfrm>
            <a:off x="395536" y="725215"/>
            <a:ext cx="8352928" cy="615553"/>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2: Efecto del SBC sobre la inflación (estimación VAR)</a:t>
            </a:r>
          </a:p>
          <a:p>
            <a:endParaRPr lang="es-MX" dirty="0"/>
          </a:p>
        </p:txBody>
      </p:sp>
    </p:spTree>
    <p:extLst>
      <p:ext uri="{BB962C8B-B14F-4D97-AF65-F5344CB8AC3E}">
        <p14:creationId xmlns:p14="http://schemas.microsoft.com/office/powerpoint/2010/main" val="2691233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95536" y="764704"/>
            <a:ext cx="8352928" cy="615553"/>
          </a:xfrm>
          <a:prstGeom prst="rect">
            <a:avLst/>
          </a:prstGeom>
          <a:noFill/>
        </p:spPr>
        <p:txBody>
          <a:bodyPr wrap="square" rtlCol="0">
            <a:spAutoFit/>
          </a:bodyPr>
          <a:lstStyle/>
          <a:p>
            <a:pPr marL="285750" lvl="1" indent="-285750">
              <a:buFont typeface="Wingdings" panose="05000000000000000000" pitchFamily="2" charset="2"/>
              <a:buChar char=""/>
            </a:pPr>
            <a:r>
              <a:rPr lang="es-MX" sz="1700" b="1" dirty="0">
                <a:solidFill>
                  <a:srgbClr val="182B47"/>
                </a:solidFill>
                <a:cs typeface="Arial" pitchFamily="34" charset="0"/>
              </a:rPr>
              <a:t>Etapa 2: Efecto del SBC sobre la inflación (estimación VAR)</a:t>
            </a:r>
          </a:p>
          <a:p>
            <a:endParaRPr lang="es-MX" sz="1700" dirty="0"/>
          </a:p>
        </p:txBody>
      </p:sp>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14</a:t>
            </a:fld>
            <a:endParaRPr lang="es-MX" dirty="0"/>
          </a:p>
        </p:txBody>
      </p:sp>
      <mc:AlternateContent xmlns:mc="http://schemas.openxmlformats.org/markup-compatibility/2006" xmlns:a14="http://schemas.microsoft.com/office/drawing/2010/main">
        <mc:Choice Requires="a14">
          <p:sp>
            <p:nvSpPr>
              <p:cNvPr id="10" name="6 Rectángulo"/>
              <p:cNvSpPr/>
              <p:nvPr/>
            </p:nvSpPr>
            <p:spPr>
              <a:xfrm>
                <a:off x="160079" y="1152146"/>
                <a:ext cx="8712968" cy="4955716"/>
              </a:xfrm>
              <a:prstGeom prst="rect">
                <a:avLst/>
              </a:prstGeom>
            </p:spPr>
            <p:txBody>
              <a:bodyPr wrap="square">
                <a:spAutoFit/>
              </a:bodyPr>
              <a:lstStyle/>
              <a:p>
                <a:pPr marL="285750" indent="-285750">
                  <a:buFont typeface="Wingdings" panose="05000000000000000000" pitchFamily="2" charset="2"/>
                  <a:buChar char="§"/>
                </a:pPr>
                <a:r>
                  <a:rPr lang="es-ES" sz="1700" dirty="0">
                    <a:solidFill>
                      <a:srgbClr val="182B47"/>
                    </a:solidFill>
                    <a:cs typeface="Arial" pitchFamily="34" charset="0"/>
                  </a:rPr>
                  <a:t>Así, el modelo </a:t>
                </a:r>
                <a:r>
                  <a:rPr lang="es-ES" sz="1700" dirty="0" smtClean="0">
                    <a:solidFill>
                      <a:srgbClr val="182B47"/>
                    </a:solidFill>
                    <a:cs typeface="Arial" pitchFamily="34" charset="0"/>
                  </a:rPr>
                  <a:t>en su forma reducida es:</a:t>
                </a:r>
              </a:p>
              <a:p>
                <a:endParaRPr lang="es-MX" sz="1700" dirty="0">
                  <a:solidFill>
                    <a:srgbClr val="182B47"/>
                  </a:solidFill>
                  <a:cs typeface="Arial" pitchFamily="34" charset="0"/>
                </a:endParaRPr>
              </a:p>
              <a:p>
                <a:pPr algn="ctr"/>
                <a:endParaRPr lang="es-ES" sz="1700" dirty="0" smtClean="0">
                  <a:solidFill>
                    <a:srgbClr val="182B47"/>
                  </a:solidFill>
                  <a:cs typeface="Arial" pitchFamily="34" charset="0"/>
                </a:endParaRPr>
              </a:p>
              <a:p>
                <a:pPr>
                  <a:spcBef>
                    <a:spcPts val="400"/>
                  </a:spcBef>
                  <a:spcAft>
                    <a:spcPts val="400"/>
                  </a:spcAft>
                </a:pPr>
                <a:r>
                  <a:rPr lang="es-ES" sz="1700" dirty="0" smtClean="0">
                    <a:solidFill>
                      <a:srgbClr val="182B47"/>
                    </a:solidFill>
                    <a:cs typeface="Arial" pitchFamily="34" charset="0"/>
                  </a:rPr>
                  <a:t>     donde:</a:t>
                </a:r>
                <a:r>
                  <a:rPr lang="es-ES" sz="1700" baseline="30000" dirty="0" smtClean="0">
                    <a:solidFill>
                      <a:srgbClr val="182B47"/>
                    </a:solidFill>
                    <a:cs typeface="Arial" pitchFamily="34" charset="0"/>
                  </a:rPr>
                  <a:t>1/</a:t>
                </a:r>
                <a:endParaRPr lang="es-MX" sz="1700" i="1" dirty="0" smtClean="0">
                  <a:solidFill>
                    <a:srgbClr val="182B47"/>
                  </a:solidFill>
                  <a:cs typeface="Arial" pitchFamily="34" charset="0"/>
                </a:endParaRPr>
              </a:p>
              <a:p>
                <a:pPr marL="809625" indent="-285750">
                  <a:spcBef>
                    <a:spcPts val="400"/>
                  </a:spcBef>
                  <a:spcAft>
                    <a:spcPts val="600"/>
                  </a:spcAft>
                  <a:buFont typeface="Wingdings" panose="05000000000000000000" pitchFamily="2" charset="2"/>
                  <a:buChar char="ü"/>
                </a:pPr>
                <a14:m>
                  <m:oMath xmlns:m="http://schemas.openxmlformats.org/officeDocument/2006/math">
                    <m:sSub>
                      <m:sSubPr>
                        <m:ctrlPr>
                          <a:rPr lang="es-MX" sz="1700" i="1">
                            <a:solidFill>
                              <a:srgbClr val="182B47"/>
                            </a:solidFill>
                            <a:latin typeface="Cambria Math" panose="02040503050406030204" pitchFamily="18" charset="0"/>
                          </a:rPr>
                        </m:ctrlPr>
                      </m:sSubPr>
                      <m:e>
                        <m:r>
                          <a:rPr lang="es-MX" sz="1700" i="1">
                            <a:solidFill>
                              <a:srgbClr val="182B47"/>
                            </a:solidFill>
                            <a:latin typeface="Cambria Math"/>
                          </a:rPr>
                          <m:t>𝑦</m:t>
                        </m:r>
                      </m:e>
                      <m:sub>
                        <m:r>
                          <a:rPr lang="es-MX" sz="1700" i="1">
                            <a:solidFill>
                              <a:srgbClr val="182B47"/>
                            </a:solidFill>
                            <a:latin typeface="Cambria Math"/>
                          </a:rPr>
                          <m:t>𝑡</m:t>
                        </m:r>
                      </m:sub>
                    </m:sSub>
                  </m:oMath>
                </a14:m>
                <a:r>
                  <a:rPr lang="es-ES" sz="1700" dirty="0">
                    <a:solidFill>
                      <a:srgbClr val="182B47"/>
                    </a:solidFill>
                    <a:cs typeface="Arial" pitchFamily="34" charset="0"/>
                  </a:rPr>
                  <a:t> es el vector de variables </a:t>
                </a:r>
                <a:r>
                  <a:rPr lang="es-ES" sz="1700" dirty="0" smtClean="0">
                    <a:solidFill>
                      <a:srgbClr val="182B47"/>
                    </a:solidFill>
                    <a:cs typeface="Arial" pitchFamily="34" charset="0"/>
                  </a:rPr>
                  <a:t>endógenas</a:t>
                </a:r>
              </a:p>
              <a:p>
                <a:pPr marL="809625" indent="-285750">
                  <a:spcBef>
                    <a:spcPts val="400"/>
                  </a:spcBef>
                  <a:spcAft>
                    <a:spcPts val="600"/>
                  </a:spcAft>
                  <a:buFont typeface="Wingdings" panose="05000000000000000000" pitchFamily="2" charset="2"/>
                  <a:buChar char="ü"/>
                </a:pPr>
                <a14:m>
                  <m:oMath xmlns:m="http://schemas.openxmlformats.org/officeDocument/2006/math">
                    <m:sSub>
                      <m:sSubPr>
                        <m:ctrlPr>
                          <a:rPr lang="es-MX" sz="1700" i="1">
                            <a:solidFill>
                              <a:srgbClr val="182B47"/>
                            </a:solidFill>
                            <a:latin typeface="Cambria Math" panose="02040503050406030204" pitchFamily="18" charset="0"/>
                          </a:rPr>
                        </m:ctrlPr>
                      </m:sSubPr>
                      <m:e>
                        <m:r>
                          <a:rPr lang="es-MX" sz="1700" b="0" i="1" smtClean="0">
                            <a:solidFill>
                              <a:srgbClr val="182B47"/>
                            </a:solidFill>
                            <a:latin typeface="Cambria Math" panose="02040503050406030204" pitchFamily="18" charset="0"/>
                          </a:rPr>
                          <m:t>𝑥</m:t>
                        </m:r>
                      </m:e>
                      <m:sub>
                        <m:r>
                          <a:rPr lang="es-MX" sz="1700" i="1">
                            <a:solidFill>
                              <a:srgbClr val="182B47"/>
                            </a:solidFill>
                            <a:latin typeface="Cambria Math"/>
                          </a:rPr>
                          <m:t>𝑡</m:t>
                        </m:r>
                      </m:sub>
                    </m:sSub>
                  </m:oMath>
                </a14:m>
                <a:r>
                  <a:rPr lang="es-ES" sz="1700" dirty="0">
                    <a:solidFill>
                      <a:srgbClr val="182B47"/>
                    </a:solidFill>
                    <a:cs typeface="Arial" pitchFamily="34" charset="0"/>
                  </a:rPr>
                  <a:t> es el vector de variables </a:t>
                </a:r>
                <a:r>
                  <a:rPr lang="es-ES" sz="1700" dirty="0" smtClean="0">
                    <a:solidFill>
                      <a:srgbClr val="182B47"/>
                    </a:solidFill>
                    <a:cs typeface="Arial" pitchFamily="34" charset="0"/>
                  </a:rPr>
                  <a:t>exógenas</a:t>
                </a:r>
              </a:p>
              <a:p>
                <a:pPr marL="809625" indent="-285750">
                  <a:spcBef>
                    <a:spcPts val="400"/>
                  </a:spcBef>
                  <a:spcAft>
                    <a:spcPts val="600"/>
                  </a:spcAft>
                  <a:buFont typeface="Wingdings" panose="05000000000000000000" pitchFamily="2" charset="2"/>
                  <a:buChar char="ü"/>
                </a:pPr>
                <a14:m>
                  <m:oMath xmlns:m="http://schemas.openxmlformats.org/officeDocument/2006/math">
                    <m:r>
                      <a:rPr lang="es-MX" sz="1700" i="1">
                        <a:solidFill>
                          <a:srgbClr val="182B47"/>
                        </a:solidFill>
                        <a:latin typeface="Cambria Math"/>
                      </a:rPr>
                      <m:t>𝐴</m:t>
                    </m:r>
                    <m:d>
                      <m:dPr>
                        <m:ctrlPr>
                          <a:rPr lang="es-MX" sz="1700" i="1">
                            <a:solidFill>
                              <a:srgbClr val="182B47"/>
                            </a:solidFill>
                            <a:latin typeface="Cambria Math" panose="02040503050406030204" pitchFamily="18" charset="0"/>
                          </a:rPr>
                        </m:ctrlPr>
                      </m:dPr>
                      <m:e>
                        <m:r>
                          <a:rPr lang="es-MX" sz="1700" i="1">
                            <a:solidFill>
                              <a:srgbClr val="182B47"/>
                            </a:solidFill>
                            <a:latin typeface="Cambria Math"/>
                          </a:rPr>
                          <m:t>𝐿</m:t>
                        </m:r>
                      </m:e>
                    </m:d>
                  </m:oMath>
                </a14:m>
                <a:r>
                  <a:rPr lang="es-MX" sz="1700" dirty="0">
                    <a:solidFill>
                      <a:srgbClr val="182B47"/>
                    </a:solidFill>
                    <a:cs typeface="Arial" pitchFamily="34" charset="0"/>
                  </a:rPr>
                  <a:t> y </a:t>
                </a:r>
                <a14:m>
                  <m:oMath xmlns:m="http://schemas.openxmlformats.org/officeDocument/2006/math">
                    <m:r>
                      <a:rPr lang="es-MX" sz="1700" i="1">
                        <a:solidFill>
                          <a:srgbClr val="182B47"/>
                        </a:solidFill>
                        <a:latin typeface="Cambria Math"/>
                      </a:rPr>
                      <m:t>𝐵</m:t>
                    </m:r>
                    <m:d>
                      <m:dPr>
                        <m:ctrlPr>
                          <a:rPr lang="es-MX" sz="1700" i="1">
                            <a:solidFill>
                              <a:srgbClr val="182B47"/>
                            </a:solidFill>
                            <a:latin typeface="Cambria Math" panose="02040503050406030204" pitchFamily="18" charset="0"/>
                          </a:rPr>
                        </m:ctrlPr>
                      </m:dPr>
                      <m:e>
                        <m:r>
                          <a:rPr lang="es-MX" sz="1700" i="1">
                            <a:solidFill>
                              <a:srgbClr val="182B47"/>
                            </a:solidFill>
                            <a:latin typeface="Cambria Math"/>
                          </a:rPr>
                          <m:t>𝐿</m:t>
                        </m:r>
                      </m:e>
                    </m:d>
                  </m:oMath>
                </a14:m>
                <a:r>
                  <a:rPr lang="es-MX" sz="1700" dirty="0">
                    <a:solidFill>
                      <a:srgbClr val="182B47"/>
                    </a:solidFill>
                    <a:cs typeface="Arial" pitchFamily="34" charset="0"/>
                  </a:rPr>
                  <a:t> son matrices de polinomio en el operador de rezago </a:t>
                </a:r>
                <a14:m>
                  <m:oMath xmlns:m="http://schemas.openxmlformats.org/officeDocument/2006/math">
                    <m:r>
                      <a:rPr lang="es-MX" sz="1700" i="1">
                        <a:solidFill>
                          <a:srgbClr val="182B47"/>
                        </a:solidFill>
                        <a:latin typeface="Cambria Math"/>
                      </a:rPr>
                      <m:t>𝐿</m:t>
                    </m:r>
                  </m:oMath>
                </a14:m>
                <a:endParaRPr lang="es-MX" sz="1700" i="1" dirty="0" smtClean="0">
                  <a:solidFill>
                    <a:srgbClr val="182B47"/>
                  </a:solidFill>
                  <a:cs typeface="Arial" pitchFamily="34" charset="0"/>
                </a:endParaRPr>
              </a:p>
              <a:p>
                <a:pPr marL="809625" indent="-285750">
                  <a:spcBef>
                    <a:spcPts val="400"/>
                  </a:spcBef>
                  <a:spcAft>
                    <a:spcPts val="600"/>
                  </a:spcAft>
                  <a:buFont typeface="Wingdings" panose="05000000000000000000" pitchFamily="2" charset="2"/>
                  <a:buChar char="ü"/>
                </a:pPr>
                <a14:m>
                  <m:oMath xmlns:m="http://schemas.openxmlformats.org/officeDocument/2006/math">
                    <m:r>
                      <a:rPr lang="es-MX" sz="1700" i="1">
                        <a:solidFill>
                          <a:srgbClr val="182B47"/>
                        </a:solidFill>
                        <a:latin typeface="Cambria Math"/>
                      </a:rPr>
                      <m:t>𝑐</m:t>
                    </m:r>
                  </m:oMath>
                </a14:m>
                <a:r>
                  <a:rPr lang="es-MX" sz="1700" dirty="0">
                    <a:solidFill>
                      <a:srgbClr val="182B47"/>
                    </a:solidFill>
                    <a:cs typeface="Arial" pitchFamily="34" charset="0"/>
                  </a:rPr>
                  <a:t> es un vector de </a:t>
                </a:r>
                <a:r>
                  <a:rPr lang="es-MX" sz="1700" dirty="0" smtClean="0">
                    <a:solidFill>
                      <a:srgbClr val="182B47"/>
                    </a:solidFill>
                    <a:cs typeface="Arial" pitchFamily="34" charset="0"/>
                  </a:rPr>
                  <a:t>constantes</a:t>
                </a:r>
                <a:endParaRPr lang="es-MX" sz="1700" i="1" dirty="0" smtClean="0">
                  <a:solidFill>
                    <a:srgbClr val="182B47"/>
                  </a:solidFill>
                  <a:cs typeface="Arial" pitchFamily="34" charset="0"/>
                </a:endParaRPr>
              </a:p>
              <a:p>
                <a:pPr marL="809625" indent="-285750">
                  <a:spcBef>
                    <a:spcPts val="400"/>
                  </a:spcBef>
                  <a:spcAft>
                    <a:spcPts val="600"/>
                  </a:spcAft>
                  <a:buFont typeface="Wingdings" panose="05000000000000000000" pitchFamily="2" charset="2"/>
                  <a:buChar char="ü"/>
                </a:pPr>
                <a14:m>
                  <m:oMath xmlns:m="http://schemas.openxmlformats.org/officeDocument/2006/math">
                    <m:sSub>
                      <m:sSubPr>
                        <m:ctrlPr>
                          <a:rPr lang="es-MX" sz="1700" i="1">
                            <a:solidFill>
                              <a:srgbClr val="182B47"/>
                            </a:solidFill>
                            <a:latin typeface="Cambria Math" panose="02040503050406030204" pitchFamily="18" charset="0"/>
                          </a:rPr>
                        </m:ctrlPr>
                      </m:sSubPr>
                      <m:e>
                        <m:r>
                          <a:rPr lang="es-MX" sz="1700" i="1">
                            <a:solidFill>
                              <a:srgbClr val="182B47"/>
                            </a:solidFill>
                            <a:latin typeface="Cambria Math"/>
                          </a:rPr>
                          <m:t>𝑢</m:t>
                        </m:r>
                      </m:e>
                      <m:sub>
                        <m:r>
                          <a:rPr lang="es-MX" sz="1700" i="1">
                            <a:solidFill>
                              <a:srgbClr val="182B47"/>
                            </a:solidFill>
                            <a:latin typeface="Cambria Math"/>
                          </a:rPr>
                          <m:t>𝑡</m:t>
                        </m:r>
                      </m:sub>
                    </m:sSub>
                  </m:oMath>
                </a14:m>
                <a:r>
                  <a:rPr lang="es-MX" sz="1700" dirty="0">
                    <a:solidFill>
                      <a:srgbClr val="182B47"/>
                    </a:solidFill>
                    <a:cs typeface="Arial" pitchFamily="34" charset="0"/>
                  </a:rPr>
                  <a:t> es un vector de </a:t>
                </a:r>
                <a:r>
                  <a:rPr lang="es-MX" sz="1700" dirty="0" smtClean="0">
                    <a:solidFill>
                      <a:srgbClr val="182B47"/>
                    </a:solidFill>
                    <a:cs typeface="Arial" pitchFamily="34" charset="0"/>
                  </a:rPr>
                  <a:t>residuales</a:t>
                </a:r>
                <a:endParaRPr lang="es-MX" sz="1700" dirty="0">
                  <a:solidFill>
                    <a:srgbClr val="182B47"/>
                  </a:solidFill>
                  <a:cs typeface="Arial" pitchFamily="34" charset="0"/>
                </a:endParaRPr>
              </a:p>
              <a:p>
                <a:pPr marL="285750" lvl="1" indent="-285750" algn="just">
                  <a:lnSpc>
                    <a:spcPct val="110000"/>
                  </a:lnSpc>
                  <a:spcBef>
                    <a:spcPts val="1200"/>
                  </a:spcBef>
                  <a:spcAft>
                    <a:spcPts val="600"/>
                  </a:spcAft>
                  <a:buClr>
                    <a:srgbClr val="182B47"/>
                  </a:buClr>
                  <a:buSzPct val="80000"/>
                  <a:buFont typeface="Wingdings" panose="05000000000000000000" pitchFamily="2" charset="2"/>
                  <a:buChar char="§"/>
                </a:pPr>
                <a:r>
                  <a:rPr lang="es-MX" sz="1700" dirty="0" smtClean="0">
                    <a:solidFill>
                      <a:srgbClr val="182B47"/>
                    </a:solidFill>
                    <a:cs typeface="Arial" pitchFamily="34" charset="0"/>
                  </a:rPr>
                  <a:t>De esta especificación, se puede </a:t>
                </a:r>
                <a:r>
                  <a:rPr lang="es-MX" sz="1700" dirty="0" smtClean="0">
                    <a:solidFill>
                      <a:srgbClr val="182B47"/>
                    </a:solidFill>
                  </a:rPr>
                  <a:t>modelar la dinámica de la inflación como función del resto de las variables del modelo. </a:t>
                </a:r>
                <a:r>
                  <a:rPr lang="es-MX" sz="1700" dirty="0">
                    <a:solidFill>
                      <a:srgbClr val="182B47"/>
                    </a:solidFill>
                  </a:rPr>
                  <a:t>A continuación se muestra el ajuste de </a:t>
                </a:r>
                <a:r>
                  <a:rPr lang="es-MX" sz="1700" dirty="0" smtClean="0">
                    <a:solidFill>
                      <a:srgbClr val="182B47"/>
                    </a:solidFill>
                  </a:rPr>
                  <a:t>la estimación de la inflación y </a:t>
                </a:r>
                <a:r>
                  <a:rPr lang="es-MX" sz="1700" dirty="0">
                    <a:solidFill>
                      <a:srgbClr val="182B47"/>
                    </a:solidFill>
                  </a:rPr>
                  <a:t>su residual</a:t>
                </a:r>
                <a:r>
                  <a:rPr lang="es-MX" sz="1700" dirty="0" smtClean="0">
                    <a:solidFill>
                      <a:srgbClr val="182B47"/>
                    </a:solidFill>
                  </a:rPr>
                  <a:t>.</a:t>
                </a:r>
                <a:endParaRPr lang="es-MX" sz="1700" dirty="0">
                  <a:solidFill>
                    <a:srgbClr val="182B47"/>
                  </a:solidFill>
                </a:endParaRPr>
              </a:p>
              <a:p>
                <a:pPr marL="0" lvl="1" algn="just">
                  <a:lnSpc>
                    <a:spcPct val="110000"/>
                  </a:lnSpc>
                  <a:spcBef>
                    <a:spcPts val="600"/>
                  </a:spcBef>
                  <a:spcAft>
                    <a:spcPts val="600"/>
                  </a:spcAft>
                  <a:buClr>
                    <a:srgbClr val="182B47"/>
                  </a:buClr>
                  <a:buSzPct val="80000"/>
                </a:pPr>
                <a:endParaRPr lang="es-MX" sz="1600" dirty="0" smtClean="0">
                  <a:solidFill>
                    <a:srgbClr val="182B47"/>
                  </a:solidFill>
                  <a:cs typeface="Arial" pitchFamily="34" charset="0"/>
                </a:endParaRPr>
              </a:p>
              <a:p>
                <a:pPr marL="285750" indent="-285750">
                  <a:buFont typeface="Wingdings" panose="05000000000000000000" pitchFamily="2" charset="2"/>
                  <a:buChar char="ü"/>
                </a:pPr>
                <a:endParaRPr lang="es-MX" sz="1600" dirty="0">
                  <a:solidFill>
                    <a:srgbClr val="182B47"/>
                  </a:solidFill>
                  <a:latin typeface="Arial" pitchFamily="34" charset="0"/>
                  <a:cs typeface="Arial" pitchFamily="34" charset="0"/>
                </a:endParaRPr>
              </a:p>
            </p:txBody>
          </p:sp>
        </mc:Choice>
        <mc:Fallback xmlns="">
          <p:sp>
            <p:nvSpPr>
              <p:cNvPr id="10" name="6 Rectángulo"/>
              <p:cNvSpPr>
                <a:spLocks noRot="1" noChangeAspect="1" noMove="1" noResize="1" noEditPoints="1" noAdjustHandles="1" noChangeArrowheads="1" noChangeShapeType="1" noTextEdit="1"/>
              </p:cNvSpPr>
              <p:nvPr/>
            </p:nvSpPr>
            <p:spPr>
              <a:xfrm>
                <a:off x="160079" y="1152146"/>
                <a:ext cx="8712968" cy="4955716"/>
              </a:xfrm>
              <a:prstGeom prst="rect">
                <a:avLst/>
              </a:prstGeom>
              <a:blipFill rotWithShape="0">
                <a:blip r:embed="rId3"/>
                <a:stretch>
                  <a:fillRect l="-280" t="-369" r="-420"/>
                </a:stretch>
              </a:blipFill>
            </p:spPr>
            <p:txBody>
              <a:bodyPr/>
              <a:lstStyle/>
              <a:p>
                <a:r>
                  <a:rPr lang="es-MX">
                    <a:noFill/>
                  </a:rPr>
                  <a:t> </a:t>
                </a:r>
              </a:p>
            </p:txBody>
          </p:sp>
        </mc:Fallback>
      </mc:AlternateContent>
      <p:sp>
        <p:nvSpPr>
          <p:cNvPr id="11" name="6 Marcador de contenido"/>
          <p:cNvSpPr txBox="1">
            <a:spLocks/>
          </p:cNvSpPr>
          <p:nvPr/>
        </p:nvSpPr>
        <p:spPr>
          <a:xfrm>
            <a:off x="72812" y="5805264"/>
            <a:ext cx="9056215" cy="75843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800" dirty="0" smtClean="0">
                <a:solidFill>
                  <a:srgbClr val="182B47"/>
                </a:solidFill>
              </a:rPr>
              <a:t>1/ El mecanismo </a:t>
            </a:r>
            <a:r>
              <a:rPr lang="es-MX" sz="800" dirty="0">
                <a:solidFill>
                  <a:srgbClr val="182B47"/>
                </a:solidFill>
              </a:rPr>
              <a:t>utilizado para identificar los choques en las fluctuaciones salariales es recursivo. El salario se ordena antes que los precios, lo cual </a:t>
            </a:r>
            <a:r>
              <a:rPr lang="es-MX" sz="800" dirty="0" smtClean="0">
                <a:solidFill>
                  <a:srgbClr val="182B47"/>
                </a:solidFill>
              </a:rPr>
              <a:t>permite identificar el efecto inmediato de </a:t>
            </a:r>
            <a:r>
              <a:rPr lang="es-MX" sz="800" dirty="0">
                <a:solidFill>
                  <a:srgbClr val="182B47"/>
                </a:solidFill>
              </a:rPr>
              <a:t>los choques en el primero </a:t>
            </a:r>
            <a:r>
              <a:rPr lang="es-MX" sz="800" dirty="0" smtClean="0">
                <a:solidFill>
                  <a:srgbClr val="182B47"/>
                </a:solidFill>
              </a:rPr>
              <a:t>sobre </a:t>
            </a:r>
            <a:r>
              <a:rPr lang="es-MX" sz="800" dirty="0">
                <a:solidFill>
                  <a:srgbClr val="182B47"/>
                </a:solidFill>
              </a:rPr>
              <a:t>estos últimos. Adicionalmente, la tasa de interés se ordena antes que el tipo de cambio y que los precios, lo que implica que la autoridad monetaria observa los choques de precios con un </a:t>
            </a:r>
            <a:r>
              <a:rPr lang="es-MX" sz="800" dirty="0" smtClean="0">
                <a:solidFill>
                  <a:srgbClr val="182B47"/>
                </a:solidFill>
              </a:rPr>
              <a:t>rezago. Siguiendo </a:t>
            </a:r>
            <a:r>
              <a:rPr lang="es-MX" sz="800" dirty="0">
                <a:solidFill>
                  <a:srgbClr val="182B47"/>
                </a:solidFill>
              </a:rPr>
              <a:t>a Peersman y Smets (2001) y a Kim y Roubini (2000), el IGAE se ordena en primer lugar. Esto implica que la actividad real reacciona con un rezago ante choques en la tasa de interés, mientras que el tipo de cambio responde inmediatamente a los choques en el IGAE y en la tasa de interés</a:t>
            </a:r>
            <a:r>
              <a:rPr lang="es-MX" sz="800" dirty="0" smtClean="0">
                <a:solidFill>
                  <a:srgbClr val="182B47"/>
                </a:solidFill>
              </a:rPr>
              <a:t>.</a:t>
            </a:r>
          </a:p>
          <a:p>
            <a:pPr marL="0" indent="0">
              <a:buNone/>
            </a:pPr>
            <a:endParaRPr lang="es-MX" sz="800" dirty="0">
              <a:solidFill>
                <a:srgbClr val="182B47"/>
              </a:solidFill>
            </a:endParaRPr>
          </a:p>
          <a:p>
            <a:pPr marL="0" indent="0">
              <a:buNone/>
            </a:pPr>
            <a:endParaRPr lang="es-MX" sz="800" dirty="0">
              <a:solidFill>
                <a:srgbClr val="182B47"/>
              </a:solidFill>
            </a:endParaRPr>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mc:AlternateContent xmlns:mc="http://schemas.openxmlformats.org/markup-compatibility/2006" xmlns:a14="http://schemas.microsoft.com/office/drawing/2010/main">
        <mc:Choice Requires="a14">
          <p:sp>
            <p:nvSpPr>
              <p:cNvPr id="2" name="Rectángulo 1"/>
              <p:cNvSpPr/>
              <p:nvPr/>
            </p:nvSpPr>
            <p:spPr>
              <a:xfrm>
                <a:off x="3057178" y="1616742"/>
                <a:ext cx="3496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i="1">
                              <a:solidFill>
                                <a:srgbClr val="182B47"/>
                              </a:solidFill>
                              <a:latin typeface="Cambria Math" panose="02040503050406030204" pitchFamily="18" charset="0"/>
                            </a:rPr>
                          </m:ctrlPr>
                        </m:sSubPr>
                        <m:e>
                          <m:r>
                            <a:rPr lang="es-MX" i="1">
                              <a:solidFill>
                                <a:srgbClr val="182B47"/>
                              </a:solidFill>
                              <a:latin typeface="Cambria Math"/>
                            </a:rPr>
                            <m:t>𝑦</m:t>
                          </m:r>
                        </m:e>
                        <m:sub>
                          <m:r>
                            <a:rPr lang="es-MX" i="1">
                              <a:solidFill>
                                <a:srgbClr val="182B47"/>
                              </a:solidFill>
                              <a:latin typeface="Cambria Math"/>
                            </a:rPr>
                            <m:t>𝑡</m:t>
                          </m:r>
                        </m:sub>
                      </m:sSub>
                      <m:r>
                        <a:rPr lang="es-MX" i="1">
                          <a:solidFill>
                            <a:srgbClr val="182B47"/>
                          </a:solidFill>
                          <a:latin typeface="Cambria Math"/>
                        </a:rPr>
                        <m:t>=</m:t>
                      </m:r>
                      <m:r>
                        <a:rPr lang="es-MX" i="1">
                          <a:solidFill>
                            <a:srgbClr val="182B47"/>
                          </a:solidFill>
                          <a:latin typeface="Cambria Math"/>
                        </a:rPr>
                        <m:t>𝑐</m:t>
                      </m:r>
                      <m:r>
                        <a:rPr lang="es-MX" i="1">
                          <a:solidFill>
                            <a:srgbClr val="182B47"/>
                          </a:solidFill>
                          <a:latin typeface="Cambria Math"/>
                        </a:rPr>
                        <m:t>+</m:t>
                      </m:r>
                      <m:r>
                        <a:rPr lang="es-MX" i="1">
                          <a:solidFill>
                            <a:srgbClr val="182B47"/>
                          </a:solidFill>
                          <a:latin typeface="Cambria Math"/>
                        </a:rPr>
                        <m:t>𝐴</m:t>
                      </m:r>
                      <m:d>
                        <m:dPr>
                          <m:ctrlPr>
                            <a:rPr lang="es-MX" i="1">
                              <a:solidFill>
                                <a:srgbClr val="182B47"/>
                              </a:solidFill>
                              <a:latin typeface="Cambria Math" panose="02040503050406030204" pitchFamily="18" charset="0"/>
                            </a:rPr>
                          </m:ctrlPr>
                        </m:dPr>
                        <m:e>
                          <m:r>
                            <a:rPr lang="es-MX" i="1">
                              <a:solidFill>
                                <a:srgbClr val="182B47"/>
                              </a:solidFill>
                              <a:latin typeface="Cambria Math"/>
                            </a:rPr>
                            <m:t>𝐿</m:t>
                          </m:r>
                        </m:e>
                      </m:d>
                      <m:sSub>
                        <m:sSubPr>
                          <m:ctrlPr>
                            <a:rPr lang="es-MX" i="1">
                              <a:solidFill>
                                <a:srgbClr val="182B47"/>
                              </a:solidFill>
                              <a:latin typeface="Cambria Math" panose="02040503050406030204" pitchFamily="18" charset="0"/>
                            </a:rPr>
                          </m:ctrlPr>
                        </m:sSubPr>
                        <m:e>
                          <m:r>
                            <a:rPr lang="es-MX" i="1">
                              <a:solidFill>
                                <a:srgbClr val="182B47"/>
                              </a:solidFill>
                              <a:latin typeface="Cambria Math"/>
                            </a:rPr>
                            <m:t>𝑦</m:t>
                          </m:r>
                        </m:e>
                        <m:sub>
                          <m:r>
                            <a:rPr lang="es-MX" i="1">
                              <a:solidFill>
                                <a:srgbClr val="182B47"/>
                              </a:solidFill>
                              <a:latin typeface="Cambria Math"/>
                            </a:rPr>
                            <m:t>𝑡</m:t>
                          </m:r>
                          <m:r>
                            <a:rPr lang="es-MX" i="1">
                              <a:solidFill>
                                <a:srgbClr val="182B47"/>
                              </a:solidFill>
                              <a:latin typeface="Cambria Math"/>
                            </a:rPr>
                            <m:t>−1</m:t>
                          </m:r>
                        </m:sub>
                      </m:sSub>
                      <m:r>
                        <a:rPr lang="es-MX" i="1">
                          <a:solidFill>
                            <a:srgbClr val="182B47"/>
                          </a:solidFill>
                          <a:latin typeface="Cambria Math"/>
                        </a:rPr>
                        <m:t>+</m:t>
                      </m:r>
                      <m:r>
                        <a:rPr lang="es-MX" i="1">
                          <a:solidFill>
                            <a:srgbClr val="182B47"/>
                          </a:solidFill>
                          <a:latin typeface="Cambria Math"/>
                        </a:rPr>
                        <m:t>𝐵</m:t>
                      </m:r>
                      <m:d>
                        <m:dPr>
                          <m:ctrlPr>
                            <a:rPr lang="es-MX" i="1">
                              <a:solidFill>
                                <a:srgbClr val="182B47"/>
                              </a:solidFill>
                              <a:latin typeface="Cambria Math" panose="02040503050406030204" pitchFamily="18" charset="0"/>
                            </a:rPr>
                          </m:ctrlPr>
                        </m:dPr>
                        <m:e>
                          <m:r>
                            <a:rPr lang="es-MX" i="1">
                              <a:solidFill>
                                <a:srgbClr val="182B47"/>
                              </a:solidFill>
                              <a:latin typeface="Cambria Math"/>
                            </a:rPr>
                            <m:t>𝐿</m:t>
                          </m:r>
                        </m:e>
                      </m:d>
                      <m:sSub>
                        <m:sSubPr>
                          <m:ctrlPr>
                            <a:rPr lang="es-MX" i="1">
                              <a:solidFill>
                                <a:srgbClr val="182B47"/>
                              </a:solidFill>
                              <a:latin typeface="Cambria Math" panose="02040503050406030204" pitchFamily="18" charset="0"/>
                            </a:rPr>
                          </m:ctrlPr>
                        </m:sSubPr>
                        <m:e>
                          <m:r>
                            <a:rPr lang="es-MX" i="1">
                              <a:solidFill>
                                <a:srgbClr val="182B47"/>
                              </a:solidFill>
                              <a:latin typeface="Cambria Math"/>
                            </a:rPr>
                            <m:t>𝑥</m:t>
                          </m:r>
                        </m:e>
                        <m:sub>
                          <m:r>
                            <a:rPr lang="es-MX" i="1">
                              <a:solidFill>
                                <a:srgbClr val="182B47"/>
                              </a:solidFill>
                              <a:latin typeface="Cambria Math"/>
                            </a:rPr>
                            <m:t>𝑡</m:t>
                          </m:r>
                        </m:sub>
                      </m:sSub>
                      <m:r>
                        <a:rPr lang="es-MX" i="1">
                          <a:solidFill>
                            <a:srgbClr val="182B47"/>
                          </a:solidFill>
                          <a:latin typeface="Cambria Math"/>
                        </a:rPr>
                        <m:t>+</m:t>
                      </m:r>
                      <m:sSub>
                        <m:sSubPr>
                          <m:ctrlPr>
                            <a:rPr lang="es-MX" i="1">
                              <a:solidFill>
                                <a:srgbClr val="182B47"/>
                              </a:solidFill>
                              <a:latin typeface="Cambria Math" panose="02040503050406030204" pitchFamily="18" charset="0"/>
                            </a:rPr>
                          </m:ctrlPr>
                        </m:sSubPr>
                        <m:e>
                          <m:r>
                            <a:rPr lang="es-MX" i="1">
                              <a:solidFill>
                                <a:srgbClr val="182B47"/>
                              </a:solidFill>
                              <a:latin typeface="Cambria Math"/>
                            </a:rPr>
                            <m:t>𝑢</m:t>
                          </m:r>
                        </m:e>
                        <m:sub>
                          <m:r>
                            <a:rPr lang="es-MX" i="1">
                              <a:solidFill>
                                <a:srgbClr val="182B47"/>
                              </a:solidFill>
                              <a:latin typeface="Cambria Math"/>
                            </a:rPr>
                            <m:t>𝑡</m:t>
                          </m:r>
                        </m:sub>
                      </m:sSub>
                    </m:oMath>
                  </m:oMathPara>
                </a14:m>
                <a:endParaRPr lang="en-US" dirty="0"/>
              </a:p>
            </p:txBody>
          </p:sp>
        </mc:Choice>
        <mc:Fallback xmlns="">
          <p:sp>
            <p:nvSpPr>
              <p:cNvPr id="2" name="Rectángulo 1"/>
              <p:cNvSpPr>
                <a:spLocks noRot="1" noChangeAspect="1" noMove="1" noResize="1" noEditPoints="1" noAdjustHandles="1" noChangeArrowheads="1" noChangeShapeType="1" noTextEdit="1"/>
              </p:cNvSpPr>
              <p:nvPr/>
            </p:nvSpPr>
            <p:spPr>
              <a:xfrm>
                <a:off x="3057178" y="1616742"/>
                <a:ext cx="3496022" cy="369332"/>
              </a:xfrm>
              <a:prstGeom prst="rect">
                <a:avLst/>
              </a:prstGeom>
              <a:blipFill rotWithShape="0">
                <a:blip r:embed="rId4"/>
                <a:stretch>
                  <a:fillRect b="-6557"/>
                </a:stretch>
              </a:blipFill>
            </p:spPr>
            <p:txBody>
              <a:bodyPr/>
              <a:lstStyle/>
              <a:p>
                <a:r>
                  <a:rPr lang="en-US">
                    <a:noFill/>
                  </a:rPr>
                  <a:t> </a:t>
                </a:r>
              </a:p>
            </p:txBody>
          </p:sp>
        </mc:Fallback>
      </mc:AlternateContent>
    </p:spTree>
    <p:extLst>
      <p:ext uri="{BB962C8B-B14F-4D97-AF65-F5344CB8AC3E}">
        <p14:creationId xmlns:p14="http://schemas.microsoft.com/office/powerpoint/2010/main" val="35866775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15</a:t>
            </a:fld>
            <a:endParaRPr lang="es-MX" dirty="0"/>
          </a:p>
        </p:txBody>
      </p:sp>
      <p:sp>
        <p:nvSpPr>
          <p:cNvPr id="8" name="Rectangle 5"/>
          <p:cNvSpPr>
            <a:spLocks noChangeArrowheads="1"/>
          </p:cNvSpPr>
          <p:nvPr/>
        </p:nvSpPr>
        <p:spPr bwMode="auto">
          <a:xfrm>
            <a:off x="378603" y="2189993"/>
            <a:ext cx="3833357" cy="215444"/>
          </a:xfrm>
          <a:prstGeom prst="rect">
            <a:avLst/>
          </a:prstGeom>
          <a:noFill/>
          <a:ln w="9525">
            <a:noFill/>
            <a:miter lim="800000"/>
            <a:headEnd/>
            <a:tailEnd/>
          </a:ln>
        </p:spPr>
        <p:txBody>
          <a:bodyPr wrap="square" lIns="0" tIns="0" rIns="0" bIns="0">
            <a:spAutoFit/>
          </a:bodyPr>
          <a:lstStyle/>
          <a:p>
            <a:pPr algn="ctr" eaLnBrk="0" fontAlgn="base" hangingPunct="0">
              <a:spcBef>
                <a:spcPct val="0"/>
              </a:spcBef>
              <a:spcAft>
                <a:spcPct val="0"/>
              </a:spcAft>
              <a:buClr>
                <a:srgbClr val="FF0000"/>
              </a:buClr>
            </a:pPr>
            <a:r>
              <a:rPr lang="es-MX" sz="1400" b="1" dirty="0" smtClean="0">
                <a:solidFill>
                  <a:srgbClr val="182B47"/>
                </a:solidFill>
              </a:rPr>
              <a:t>Ajuste de la Inflación</a:t>
            </a:r>
            <a:r>
              <a:rPr lang="es-MX" sz="1400" b="1" baseline="30000" dirty="0" smtClean="0">
                <a:solidFill>
                  <a:srgbClr val="182B47"/>
                </a:solidFill>
              </a:rPr>
              <a:t>1/</a:t>
            </a:r>
            <a:endParaRPr lang="es-MX" sz="1400" b="1" baseline="30000" dirty="0">
              <a:solidFill>
                <a:srgbClr val="182B47"/>
              </a:solidFill>
            </a:endParaRPr>
          </a:p>
        </p:txBody>
      </p:sp>
      <p:sp>
        <p:nvSpPr>
          <p:cNvPr id="9" name="Rectangle 5"/>
          <p:cNvSpPr>
            <a:spLocks noChangeArrowheads="1"/>
          </p:cNvSpPr>
          <p:nvPr/>
        </p:nvSpPr>
        <p:spPr bwMode="auto">
          <a:xfrm>
            <a:off x="4915107" y="2189993"/>
            <a:ext cx="3833357" cy="215444"/>
          </a:xfrm>
          <a:prstGeom prst="rect">
            <a:avLst/>
          </a:prstGeom>
          <a:noFill/>
          <a:ln w="9525">
            <a:noFill/>
            <a:miter lim="800000"/>
            <a:headEnd/>
            <a:tailEnd/>
          </a:ln>
        </p:spPr>
        <p:txBody>
          <a:bodyPr wrap="square" lIns="0" tIns="0" rIns="0" bIns="0">
            <a:spAutoFit/>
          </a:bodyPr>
          <a:lstStyle/>
          <a:p>
            <a:pPr algn="ctr" eaLnBrk="0" fontAlgn="base" hangingPunct="0">
              <a:spcBef>
                <a:spcPct val="0"/>
              </a:spcBef>
              <a:spcAft>
                <a:spcPct val="0"/>
              </a:spcAft>
              <a:buClr>
                <a:srgbClr val="FF0000"/>
              </a:buClr>
              <a:buFont typeface="Wingdings" pitchFamily="2" charset="2"/>
              <a:buNone/>
            </a:pPr>
            <a:r>
              <a:rPr lang="es-MX" sz="1400" b="1" dirty="0">
                <a:solidFill>
                  <a:srgbClr val="182B47"/>
                </a:solidFill>
              </a:rPr>
              <a:t>Error de </a:t>
            </a:r>
            <a:r>
              <a:rPr lang="es-MX" sz="1400" b="1" dirty="0" smtClean="0">
                <a:solidFill>
                  <a:srgbClr val="182B47"/>
                </a:solidFill>
              </a:rPr>
              <a:t>Ajuste</a:t>
            </a:r>
            <a:endParaRPr lang="es-MX" sz="1400" b="1" baseline="30000" dirty="0">
              <a:solidFill>
                <a:srgbClr val="182B47"/>
              </a:solidFill>
            </a:endParaRPr>
          </a:p>
        </p:txBody>
      </p:sp>
      <p:sp>
        <p:nvSpPr>
          <p:cNvPr id="12" name="Rectangle 5"/>
          <p:cNvSpPr>
            <a:spLocks noChangeArrowheads="1"/>
          </p:cNvSpPr>
          <p:nvPr/>
        </p:nvSpPr>
        <p:spPr bwMode="auto">
          <a:xfrm>
            <a:off x="929874" y="1700808"/>
            <a:ext cx="7314534" cy="561193"/>
          </a:xfrm>
          <a:prstGeom prst="rect">
            <a:avLst/>
          </a:prstGeom>
        </p:spPr>
        <p:txBody>
          <a:bodyPr vert="horz" lIns="91440" tIns="45720" rIns="91440" bIns="45720" rtlCol="0" anchor="ctr">
            <a:noAutofit/>
          </a:bodyPr>
          <a:lstStyle/>
          <a:p>
            <a:pPr algn="ctr">
              <a:spcBef>
                <a:spcPct val="0"/>
              </a:spcBef>
            </a:pPr>
            <a:r>
              <a:rPr lang="es-MX" sz="1500" b="1" dirty="0">
                <a:solidFill>
                  <a:srgbClr val="182B47"/>
                </a:solidFill>
                <a:latin typeface="+mj-lt"/>
                <a:ea typeface="+mj-ea"/>
                <a:cs typeface="+mj-cs"/>
              </a:rPr>
              <a:t>Inflación General Anual Observada y </a:t>
            </a:r>
            <a:r>
              <a:rPr lang="es-MX" sz="1500" b="1" dirty="0" smtClean="0">
                <a:solidFill>
                  <a:srgbClr val="182B47"/>
                </a:solidFill>
                <a:latin typeface="+mj-lt"/>
                <a:ea typeface="+mj-ea"/>
                <a:cs typeface="+mj-cs"/>
              </a:rPr>
              <a:t>Ajuste Estimado</a:t>
            </a:r>
            <a:endParaRPr lang="es-MX" sz="1500" b="1" dirty="0">
              <a:solidFill>
                <a:srgbClr val="182B47"/>
              </a:solidFill>
              <a:latin typeface="+mj-lt"/>
              <a:ea typeface="+mj-ea"/>
              <a:cs typeface="+mj-cs"/>
            </a:endParaRPr>
          </a:p>
          <a:p>
            <a:pPr algn="ctr">
              <a:spcBef>
                <a:spcPct val="0"/>
              </a:spcBef>
            </a:pPr>
            <a:r>
              <a:rPr lang="es-MX" sz="1500" dirty="0">
                <a:solidFill>
                  <a:srgbClr val="182B47"/>
                </a:solidFill>
                <a:latin typeface="+mj-lt"/>
                <a:ea typeface="+mj-ea"/>
                <a:cs typeface="+mj-cs"/>
              </a:rPr>
              <a:t>Cifras en por ciento</a:t>
            </a:r>
          </a:p>
        </p:txBody>
      </p:sp>
      <p:sp>
        <p:nvSpPr>
          <p:cNvPr id="13" name="14 Marcador de texto"/>
          <p:cNvSpPr txBox="1">
            <a:spLocks/>
          </p:cNvSpPr>
          <p:nvPr/>
        </p:nvSpPr>
        <p:spPr>
          <a:xfrm>
            <a:off x="333210" y="6099699"/>
            <a:ext cx="8631278" cy="281629"/>
          </a:xfrm>
          <a:prstGeom prst="rect">
            <a:avLst/>
          </a:prstGeom>
        </p:spPr>
        <p:txBody>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FF7800"/>
              </a:buClr>
            </a:pPr>
            <a:r>
              <a:rPr lang="es-MX" sz="800" dirty="0">
                <a:solidFill>
                  <a:srgbClr val="182B47"/>
                </a:solidFill>
              </a:rPr>
              <a:t>Fuente: Banco de México, INEGI, </a:t>
            </a:r>
            <a:r>
              <a:rPr lang="es-MX" sz="800" dirty="0" smtClean="0">
                <a:solidFill>
                  <a:srgbClr val="182B47"/>
                </a:solidFill>
              </a:rPr>
              <a:t>BLS y FMI </a:t>
            </a:r>
            <a:r>
              <a:rPr lang="es-MX" sz="800" dirty="0">
                <a:solidFill>
                  <a:srgbClr val="182B47"/>
                </a:solidFill>
              </a:rPr>
              <a:t>(</a:t>
            </a:r>
            <a:r>
              <a:rPr lang="es-MX" sz="800" dirty="0" err="1">
                <a:solidFill>
                  <a:srgbClr val="182B47"/>
                </a:solidFill>
              </a:rPr>
              <a:t>Primary</a:t>
            </a:r>
            <a:r>
              <a:rPr lang="es-MX" sz="800" dirty="0">
                <a:solidFill>
                  <a:srgbClr val="182B47"/>
                </a:solidFill>
              </a:rPr>
              <a:t> </a:t>
            </a:r>
            <a:r>
              <a:rPr lang="es-MX" sz="800" dirty="0" err="1">
                <a:solidFill>
                  <a:srgbClr val="182B47"/>
                </a:solidFill>
              </a:rPr>
              <a:t>Commodity</a:t>
            </a:r>
            <a:r>
              <a:rPr lang="es-MX" sz="800" dirty="0">
                <a:solidFill>
                  <a:srgbClr val="182B47"/>
                </a:solidFill>
              </a:rPr>
              <a:t> </a:t>
            </a:r>
            <a:r>
              <a:rPr lang="es-MX" sz="800" dirty="0" err="1">
                <a:solidFill>
                  <a:srgbClr val="182B47"/>
                </a:solidFill>
              </a:rPr>
              <a:t>Prices</a:t>
            </a:r>
            <a:r>
              <a:rPr lang="es-MX" sz="800" dirty="0">
                <a:solidFill>
                  <a:srgbClr val="182B47"/>
                </a:solidFill>
              </a:rPr>
              <a:t>, </a:t>
            </a:r>
            <a:r>
              <a:rPr lang="es-MX" sz="800" dirty="0" err="1">
                <a:solidFill>
                  <a:srgbClr val="182B47"/>
                </a:solidFill>
              </a:rPr>
              <a:t>Monthly</a:t>
            </a:r>
            <a:r>
              <a:rPr lang="es-MX" sz="800" dirty="0">
                <a:solidFill>
                  <a:srgbClr val="182B47"/>
                </a:solidFill>
              </a:rPr>
              <a:t> Data</a:t>
            </a:r>
            <a:r>
              <a:rPr lang="es-MX" sz="800" dirty="0" smtClean="0">
                <a:solidFill>
                  <a:srgbClr val="182B47"/>
                </a:solidFill>
              </a:rPr>
              <a:t>).</a:t>
            </a:r>
            <a:endParaRPr lang="es-MX" sz="800" dirty="0">
              <a:solidFill>
                <a:srgbClr val="182B47"/>
              </a:solidFill>
            </a:endParaRPr>
          </a:p>
          <a:p>
            <a:pPr>
              <a:buClr>
                <a:srgbClr val="FF7800"/>
              </a:buClr>
            </a:pPr>
            <a:r>
              <a:rPr lang="es-MX" sz="800" dirty="0" smtClean="0">
                <a:solidFill>
                  <a:srgbClr val="182B47"/>
                </a:solidFill>
              </a:rPr>
              <a:t>1</a:t>
            </a:r>
            <a:r>
              <a:rPr lang="es-MX" sz="800" dirty="0">
                <a:solidFill>
                  <a:srgbClr val="182B47"/>
                </a:solidFill>
              </a:rPr>
              <a:t>/ La banda </a:t>
            </a:r>
            <a:r>
              <a:rPr lang="es-MX" sz="800" dirty="0" smtClean="0">
                <a:solidFill>
                  <a:srgbClr val="182B47"/>
                </a:solidFill>
              </a:rPr>
              <a:t>en azul representa </a:t>
            </a:r>
            <a:r>
              <a:rPr lang="es-MX" sz="800" dirty="0">
                <a:solidFill>
                  <a:srgbClr val="182B47"/>
                </a:solidFill>
              </a:rPr>
              <a:t>un intervalo al 90 por ciento de confianza.</a:t>
            </a:r>
          </a:p>
          <a:p>
            <a:pPr>
              <a:buClr>
                <a:srgbClr val="FF7800"/>
              </a:buClr>
            </a:pPr>
            <a:endParaRPr lang="es-MX" sz="800" dirty="0">
              <a:solidFill>
                <a:srgbClr val="182B47"/>
              </a:solidFill>
            </a:endParaRPr>
          </a:p>
        </p:txBody>
      </p:sp>
      <p:sp>
        <p:nvSpPr>
          <p:cNvPr id="10"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
        <p:nvSpPr>
          <p:cNvPr id="11" name="CuadroTexto 10"/>
          <p:cNvSpPr txBox="1"/>
          <p:nvPr/>
        </p:nvSpPr>
        <p:spPr>
          <a:xfrm>
            <a:off x="395536" y="653207"/>
            <a:ext cx="8352928" cy="615553"/>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2: Efecto del SBC sobre la inflación (estimación VAR)</a:t>
            </a:r>
          </a:p>
          <a:p>
            <a:endParaRPr lang="es-MX" dirty="0"/>
          </a:p>
        </p:txBody>
      </p:sp>
      <p:pic>
        <p:nvPicPr>
          <p:cNvPr id="15" name="Imagen 14"/>
          <p:cNvPicPr/>
          <p:nvPr>
            <p:extLst/>
          </p:nvPr>
        </p:nvPicPr>
        <p:blipFill>
          <a:blip r:embed="rId3"/>
          <a:stretch>
            <a:fillRect/>
          </a:stretch>
        </p:blipFill>
        <p:spPr>
          <a:xfrm>
            <a:off x="395536" y="2427441"/>
            <a:ext cx="3810000" cy="3650404"/>
          </a:xfrm>
          <a:prstGeom prst="rect">
            <a:avLst/>
          </a:prstGeom>
        </p:spPr>
      </p:pic>
      <p:pic>
        <p:nvPicPr>
          <p:cNvPr id="16" name="Imagen 15"/>
          <p:cNvPicPr/>
          <p:nvPr>
            <p:extLst/>
          </p:nvPr>
        </p:nvPicPr>
        <p:blipFill>
          <a:blip r:embed="rId4"/>
          <a:stretch>
            <a:fillRect/>
          </a:stretch>
        </p:blipFill>
        <p:spPr>
          <a:xfrm>
            <a:off x="5004048" y="2457604"/>
            <a:ext cx="3810000" cy="3650404"/>
          </a:xfrm>
          <a:prstGeom prst="rect">
            <a:avLst/>
          </a:prstGeom>
        </p:spPr>
      </p:pic>
      <mc:AlternateContent xmlns:mc="http://schemas.openxmlformats.org/markup-compatibility/2006" xmlns:a14="http://schemas.microsoft.com/office/drawing/2010/main">
        <mc:Choice Requires="a14">
          <p:sp>
            <p:nvSpPr>
              <p:cNvPr id="2" name="Rectángulo 1"/>
              <p:cNvSpPr/>
              <p:nvPr/>
            </p:nvSpPr>
            <p:spPr>
              <a:xfrm>
                <a:off x="207450" y="980728"/>
                <a:ext cx="8829046" cy="323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1450" i="1" smtClean="0">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𝐼𝑁𝑃𝐶</m:t>
                              </m:r>
                            </m:e>
                            <m:sub>
                              <m:r>
                                <a:rPr lang="es-MX" sz="1450" i="1">
                                  <a:solidFill>
                                    <a:srgbClr val="182B47"/>
                                  </a:solidFill>
                                  <a:latin typeface="Cambria Math" panose="02040503050406030204" pitchFamily="18" charset="0"/>
                                </a:rPr>
                                <m:t>𝑡</m:t>
                              </m:r>
                            </m:sub>
                          </m:sSub>
                          <m:r>
                            <a:rPr lang="es-MX" sz="1450" i="1">
                              <a:solidFill>
                                <a:srgbClr val="182B47"/>
                              </a:solidFill>
                              <a:latin typeface="Cambria Math" panose="02040503050406030204" pitchFamily="18" charset="0"/>
                            </a:rPr>
                            <m:t>=</m:t>
                          </m:r>
                        </m:e>
                      </m:func>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𝑌</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𝑌</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e>
                      </m:func>
                      <m:r>
                        <a:rPr lang="es-MX" sz="1450" i="1">
                          <a:solidFill>
                            <a:srgbClr val="182B47"/>
                          </a:solidFill>
                          <a:latin typeface="Cambria Math" panose="02040503050406030204" pitchFamily="18" charset="0"/>
                        </a:rPr>
                        <m:t>+</m:t>
                      </m:r>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𝑅</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𝑅</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r>
                        <a:rPr lang="es-MX" sz="1450" i="1">
                          <a:solidFill>
                            <a:srgbClr val="182B47"/>
                          </a:solidFill>
                          <a:latin typeface="Cambria Math" panose="02040503050406030204" pitchFamily="18" charset="0"/>
                        </a:rPr>
                        <m:t>+</m:t>
                      </m:r>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𝑆</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𝑆</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e>
                      </m:func>
                      <m:r>
                        <a:rPr lang="es-MX" sz="1450" i="1">
                          <a:solidFill>
                            <a:srgbClr val="182B47"/>
                          </a:solidFill>
                          <a:latin typeface="Cambria Math" panose="02040503050406030204" pitchFamily="18" charset="0"/>
                        </a:rPr>
                        <m:t>+</m:t>
                      </m:r>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𝑆𝐵𝐶</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𝑆𝐵𝐶</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e>
                      </m:func>
                      <m:r>
                        <a:rPr lang="es-MX" sz="1450" i="1">
                          <a:solidFill>
                            <a:srgbClr val="182B47"/>
                          </a:solidFill>
                          <a:latin typeface="Cambria Math" panose="02040503050406030204" pitchFamily="18" charset="0"/>
                        </a:rPr>
                        <m:t>+</m:t>
                      </m:r>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𝑇</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𝑇</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e>
                      </m:func>
                    </m:oMath>
                  </m:oMathPara>
                </a14:m>
                <a:endParaRPr lang="en-US" sz="1450" dirty="0"/>
              </a:p>
            </p:txBody>
          </p:sp>
        </mc:Choice>
        <mc:Fallback xmlns="">
          <p:sp>
            <p:nvSpPr>
              <p:cNvPr id="2" name="Rectángulo 1"/>
              <p:cNvSpPr>
                <a:spLocks noRot="1" noChangeAspect="1" noMove="1" noResize="1" noEditPoints="1" noAdjustHandles="1" noChangeArrowheads="1" noChangeShapeType="1" noTextEdit="1"/>
              </p:cNvSpPr>
              <p:nvPr/>
            </p:nvSpPr>
            <p:spPr>
              <a:xfrm>
                <a:off x="207450" y="980728"/>
                <a:ext cx="8829046" cy="323165"/>
              </a:xfrm>
              <a:prstGeom prst="rect">
                <a:avLst/>
              </a:prstGeom>
              <a:blipFill rotWithShape="0">
                <a:blip r:embed="rId5"/>
                <a:stretch>
                  <a:fillRect b="-37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ángulo 2"/>
              <p:cNvSpPr/>
              <p:nvPr/>
            </p:nvSpPr>
            <p:spPr>
              <a:xfrm>
                <a:off x="1842604" y="1274040"/>
                <a:ext cx="3017428" cy="3231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MX" sz="1450" i="1">
                          <a:solidFill>
                            <a:srgbClr val="182B47"/>
                          </a:solidFill>
                          <a:latin typeface="Cambria Math" panose="02040503050406030204" pitchFamily="18" charset="0"/>
                        </a:rPr>
                        <m:t>+</m:t>
                      </m:r>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𝛽</m:t>
                          </m:r>
                        </m:e>
                        <m:sub>
                          <m:r>
                            <a:rPr lang="es-MX" sz="1450" i="1">
                              <a:solidFill>
                                <a:srgbClr val="182B47"/>
                              </a:solidFill>
                              <a:latin typeface="Cambria Math" panose="02040503050406030204" pitchFamily="18" charset="0"/>
                              <a:ea typeface="Cambria Math" panose="02040503050406030204" pitchFamily="18" charset="0"/>
                            </a:rPr>
                            <m:t>𝐼𝑁𝑃𝐶</m:t>
                          </m:r>
                        </m:sub>
                      </m:sSub>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m:t>
                          </m:r>
                        </m:e>
                        <m:sub>
                          <m:r>
                            <a:rPr lang="es-MX" sz="1450" i="1">
                              <a:solidFill>
                                <a:srgbClr val="182B47"/>
                              </a:solidFill>
                              <a:latin typeface="Cambria Math" panose="02040503050406030204" pitchFamily="18" charset="0"/>
                            </a:rPr>
                            <m:t>12</m:t>
                          </m:r>
                        </m:sub>
                      </m:sSub>
                      <m:func>
                        <m:funcPr>
                          <m:ctrlPr>
                            <a:rPr lang="es-MX" sz="1450" i="1">
                              <a:solidFill>
                                <a:srgbClr val="182B47"/>
                              </a:solidFill>
                              <a:latin typeface="Cambria Math" panose="02040503050406030204" pitchFamily="18" charset="0"/>
                            </a:rPr>
                          </m:ctrlPr>
                        </m:funcPr>
                        <m:fName>
                          <m:r>
                            <m:rPr>
                              <m:sty m:val="p"/>
                            </m:rPr>
                            <a:rPr lang="es-MX" sz="1450">
                              <a:solidFill>
                                <a:srgbClr val="182B47"/>
                              </a:solidFill>
                              <a:latin typeface="Cambria Math" panose="02040503050406030204" pitchFamily="18" charset="0"/>
                            </a:rPr>
                            <m:t>log</m:t>
                          </m:r>
                        </m:fName>
                        <m:e>
                          <m:sSub>
                            <m:sSubPr>
                              <m:ctrlPr>
                                <a:rPr lang="es-MX" sz="1450" i="1">
                                  <a:solidFill>
                                    <a:srgbClr val="182B47"/>
                                  </a:solidFill>
                                  <a:latin typeface="Cambria Math" panose="02040503050406030204" pitchFamily="18" charset="0"/>
                                </a:rPr>
                              </m:ctrlPr>
                            </m:sSubPr>
                            <m:e>
                              <m:r>
                                <a:rPr lang="es-MX" sz="1450" i="1">
                                  <a:solidFill>
                                    <a:srgbClr val="182B47"/>
                                  </a:solidFill>
                                  <a:latin typeface="Cambria Math" panose="02040503050406030204" pitchFamily="18" charset="0"/>
                                </a:rPr>
                                <m:t>𝐼𝑁𝑃𝐶</m:t>
                              </m:r>
                            </m:e>
                            <m:sub>
                              <m:r>
                                <a:rPr lang="es-MX" sz="1450" i="1">
                                  <a:solidFill>
                                    <a:srgbClr val="182B47"/>
                                  </a:solidFill>
                                  <a:latin typeface="Cambria Math" panose="02040503050406030204" pitchFamily="18" charset="0"/>
                                </a:rPr>
                                <m:t>𝑡</m:t>
                              </m:r>
                              <m:r>
                                <a:rPr lang="es-MX" sz="1450" i="1">
                                  <a:solidFill>
                                    <a:srgbClr val="182B47"/>
                                  </a:solidFill>
                                  <a:latin typeface="Cambria Math" panose="02040503050406030204" pitchFamily="18" charset="0"/>
                                </a:rPr>
                                <m:t>−1</m:t>
                              </m:r>
                            </m:sub>
                          </m:sSub>
                        </m:e>
                      </m:func>
                      <m:r>
                        <a:rPr lang="es-MX" sz="1450" i="1">
                          <a:solidFill>
                            <a:srgbClr val="182B47"/>
                          </a:solidFill>
                          <a:latin typeface="Cambria Math" panose="02040503050406030204" pitchFamily="18" charset="0"/>
                        </a:rPr>
                        <m:t>+</m:t>
                      </m:r>
                      <m:r>
                        <a:rPr lang="es-MX" sz="1450" i="1">
                          <a:solidFill>
                            <a:srgbClr val="182B47"/>
                          </a:solidFill>
                          <a:latin typeface="Cambria Math" panose="02040503050406030204" pitchFamily="18" charset="0"/>
                          <a:ea typeface="Cambria Math" panose="02040503050406030204" pitchFamily="18" charset="0"/>
                        </a:rPr>
                        <m:t>𝛾</m:t>
                      </m:r>
                      <m:sSub>
                        <m:sSubPr>
                          <m:ctrlPr>
                            <a:rPr lang="es-MX" sz="1450" i="1">
                              <a:solidFill>
                                <a:srgbClr val="182B47"/>
                              </a:solidFill>
                              <a:latin typeface="Cambria Math" panose="02040503050406030204" pitchFamily="18" charset="0"/>
                              <a:ea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𝑥</m:t>
                          </m:r>
                        </m:e>
                        <m:sub>
                          <m:r>
                            <a:rPr lang="es-MX" sz="1450" i="1">
                              <a:solidFill>
                                <a:srgbClr val="182B47"/>
                              </a:solidFill>
                              <a:latin typeface="Cambria Math" panose="02040503050406030204" pitchFamily="18" charset="0"/>
                              <a:ea typeface="Cambria Math" panose="02040503050406030204" pitchFamily="18" charset="0"/>
                            </a:rPr>
                            <m:t>𝑡</m:t>
                          </m:r>
                        </m:sub>
                      </m:sSub>
                      <m:r>
                        <a:rPr lang="es-MX" sz="1450" i="1">
                          <a:solidFill>
                            <a:srgbClr val="182B47"/>
                          </a:solidFill>
                          <a:latin typeface="Cambria Math" panose="02040503050406030204" pitchFamily="18" charset="0"/>
                          <a:ea typeface="Cambria Math" panose="02040503050406030204" pitchFamily="18" charset="0"/>
                        </a:rPr>
                        <m:t>+</m:t>
                      </m:r>
                      <m:sSub>
                        <m:sSubPr>
                          <m:ctrlPr>
                            <a:rPr lang="es-MX" sz="1450" i="1">
                              <a:solidFill>
                                <a:srgbClr val="182B47"/>
                              </a:solidFill>
                              <a:latin typeface="Cambria Math" panose="02040503050406030204" pitchFamily="18" charset="0"/>
                              <a:ea typeface="Cambria Math" panose="02040503050406030204" pitchFamily="18" charset="0"/>
                            </a:rPr>
                          </m:ctrlPr>
                        </m:sSubPr>
                        <m:e>
                          <m:r>
                            <a:rPr lang="es-MX" sz="1450" i="1">
                              <a:solidFill>
                                <a:srgbClr val="182B47"/>
                              </a:solidFill>
                              <a:latin typeface="Cambria Math" panose="02040503050406030204" pitchFamily="18" charset="0"/>
                              <a:ea typeface="Cambria Math" panose="02040503050406030204" pitchFamily="18" charset="0"/>
                            </a:rPr>
                            <m:t>𝜀</m:t>
                          </m:r>
                        </m:e>
                        <m:sub>
                          <m:r>
                            <a:rPr lang="es-MX" sz="1450" i="1">
                              <a:solidFill>
                                <a:srgbClr val="182B47"/>
                              </a:solidFill>
                              <a:latin typeface="Cambria Math" panose="02040503050406030204" pitchFamily="18" charset="0"/>
                              <a:ea typeface="Cambria Math" panose="02040503050406030204" pitchFamily="18" charset="0"/>
                            </a:rPr>
                            <m:t>𝑡</m:t>
                          </m:r>
                        </m:sub>
                      </m:sSub>
                    </m:oMath>
                  </m:oMathPara>
                </a14:m>
                <a:endParaRPr lang="en-US" sz="1450" dirty="0"/>
              </a:p>
            </p:txBody>
          </p:sp>
        </mc:Choice>
        <mc:Fallback xmlns="">
          <p:sp>
            <p:nvSpPr>
              <p:cNvPr id="3" name="Rectángulo 2"/>
              <p:cNvSpPr>
                <a:spLocks noRot="1" noChangeAspect="1" noMove="1" noResize="1" noEditPoints="1" noAdjustHandles="1" noChangeArrowheads="1" noChangeShapeType="1" noTextEdit="1"/>
              </p:cNvSpPr>
              <p:nvPr/>
            </p:nvSpPr>
            <p:spPr>
              <a:xfrm>
                <a:off x="1842604" y="1274040"/>
                <a:ext cx="3017428" cy="323165"/>
              </a:xfrm>
              <a:prstGeom prst="rect">
                <a:avLst/>
              </a:prstGeom>
              <a:blipFill rotWithShape="0">
                <a:blip r:embed="rId6"/>
                <a:stretch>
                  <a:fillRect b="-3774"/>
                </a:stretch>
              </a:blipFill>
            </p:spPr>
            <p:txBody>
              <a:bodyPr/>
              <a:lstStyle/>
              <a:p>
                <a:r>
                  <a:rPr lang="en-US">
                    <a:noFill/>
                  </a:rPr>
                  <a:t> </a:t>
                </a:r>
              </a:p>
            </p:txBody>
          </p:sp>
        </mc:Fallback>
      </mc:AlternateContent>
    </p:spTree>
    <p:extLst>
      <p:ext uri="{BB962C8B-B14F-4D97-AF65-F5344CB8AC3E}">
        <p14:creationId xmlns:p14="http://schemas.microsoft.com/office/powerpoint/2010/main" val="3221697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16</a:t>
            </a:fld>
            <a:endParaRPr lang="es-MX" dirty="0"/>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mc:AlternateContent xmlns:mc="http://schemas.openxmlformats.org/markup-compatibility/2006" xmlns:a14="http://schemas.microsoft.com/office/drawing/2010/main">
        <mc:Choice Requires="a14">
          <p:sp>
            <p:nvSpPr>
              <p:cNvPr id="16" name="6 Rectángulo"/>
              <p:cNvSpPr/>
              <p:nvPr/>
            </p:nvSpPr>
            <p:spPr>
              <a:xfrm>
                <a:off x="160079" y="764704"/>
                <a:ext cx="8712968" cy="2513509"/>
              </a:xfrm>
              <a:prstGeom prst="rect">
                <a:avLst/>
              </a:prstGeom>
            </p:spPr>
            <p:txBody>
              <a:bodyPr wrap="square">
                <a:spAutoFit/>
              </a:bodyPr>
              <a:lstStyle/>
              <a:p>
                <a:pPr marL="342900" lvl="1" indent="-342900" algn="just">
                  <a:lnSpc>
                    <a:spcPct val="110000"/>
                  </a:lnSpc>
                  <a:spcAft>
                    <a:spcPts val="1200"/>
                  </a:spcAft>
                  <a:buClr>
                    <a:srgbClr val="182B47"/>
                  </a:buClr>
                  <a:buSzPct val="80000"/>
                  <a:buFont typeface="Wingdings" pitchFamily="2" charset="2"/>
                  <a:buChar char="n"/>
                </a:pPr>
                <a:endParaRPr lang="es-MX" sz="1700" dirty="0" smtClean="0">
                  <a:solidFill>
                    <a:srgbClr val="182B47"/>
                  </a:solidFill>
                </a:endParaRPr>
              </a:p>
              <a:p>
                <a:pPr marL="342900" lvl="1" indent="-342900" algn="just">
                  <a:lnSpc>
                    <a:spcPct val="110000"/>
                  </a:lnSpc>
                  <a:spcAft>
                    <a:spcPts val="1200"/>
                  </a:spcAft>
                  <a:buClr>
                    <a:srgbClr val="182B47"/>
                  </a:buClr>
                  <a:buSzPct val="80000"/>
                  <a:buFont typeface="Wingdings" pitchFamily="2" charset="2"/>
                  <a:buChar char="n"/>
                </a:pPr>
                <a:r>
                  <a:rPr lang="es-MX" sz="1700" dirty="0" smtClean="0">
                    <a:solidFill>
                      <a:srgbClr val="182B47"/>
                    </a:solidFill>
                  </a:rPr>
                  <a:t>Una vez estimado el modelo, se calculan funciones impulso-respuesta ante un aumento al SBC sobre el INPC. Para </a:t>
                </a:r>
                <a:r>
                  <a:rPr lang="es-MX" sz="1700" dirty="0">
                    <a:solidFill>
                      <a:srgbClr val="182B47"/>
                    </a:solidFill>
                  </a:rPr>
                  <a:t>facilitar la </a:t>
                </a:r>
                <a:r>
                  <a:rPr lang="es-MX" sz="1700" dirty="0" smtClean="0">
                    <a:solidFill>
                      <a:srgbClr val="182B47"/>
                    </a:solidFill>
                  </a:rPr>
                  <a:t>interpretación del efecto del SBC sobre los precios los resultados se presentan en </a:t>
                </a:r>
                <a:r>
                  <a:rPr lang="es-MX" sz="1700" dirty="0">
                    <a:solidFill>
                      <a:srgbClr val="182B47"/>
                    </a:solidFill>
                  </a:rPr>
                  <a:t>términos de elasticidades de traspaso </a:t>
                </a:r>
                <a:r>
                  <a:rPr lang="es-MX" sz="1700" dirty="0" smtClean="0">
                    <a:solidFill>
                      <a:srgbClr val="182B47"/>
                    </a:solidFill>
                  </a:rPr>
                  <a:t>acumulado al tiempo </a:t>
                </a:r>
                <a14:m>
                  <m:oMath xmlns:m="http://schemas.openxmlformats.org/officeDocument/2006/math">
                    <m:r>
                      <a:rPr lang="es-ES" sz="1600">
                        <a:solidFill>
                          <a:srgbClr val="182B47"/>
                        </a:solidFill>
                        <a:latin typeface="Cambria Math" panose="02040503050406030204" pitchFamily="18" charset="0"/>
                      </a:rPr>
                      <m:t>𝜏</m:t>
                    </m:r>
                  </m:oMath>
                </a14:m>
                <a:r>
                  <a:rPr lang="es-MX" sz="1700" dirty="0" smtClean="0">
                    <a:solidFill>
                      <a:srgbClr val="182B47"/>
                    </a:solidFill>
                  </a:rPr>
                  <a:t>.</a:t>
                </a:r>
                <a:r>
                  <a:rPr lang="es-ES" sz="1700" baseline="30000" dirty="0" smtClean="0">
                    <a:solidFill>
                      <a:srgbClr val="182B47"/>
                    </a:solidFill>
                  </a:rPr>
                  <a:t>1</a:t>
                </a:r>
                <a:r>
                  <a:rPr lang="es-ES" sz="1700" baseline="30000" dirty="0">
                    <a:solidFill>
                      <a:srgbClr val="182B47"/>
                    </a:solidFill>
                  </a:rPr>
                  <a:t>/ </a:t>
                </a:r>
                <a:endParaRPr lang="es-ES" sz="1700" baseline="30000" dirty="0" smtClean="0">
                  <a:solidFill>
                    <a:srgbClr val="182B47"/>
                  </a:solidFill>
                </a:endParaRPr>
              </a:p>
              <a:p>
                <a:pPr marL="342900" lvl="1" indent="-342900" algn="just">
                  <a:lnSpc>
                    <a:spcPct val="110000"/>
                  </a:lnSpc>
                  <a:spcAft>
                    <a:spcPts val="1200"/>
                  </a:spcAft>
                  <a:buClr>
                    <a:srgbClr val="182B47"/>
                  </a:buClr>
                  <a:buSzPct val="80000"/>
                  <a:buFont typeface="Wingdings" pitchFamily="2" charset="2"/>
                  <a:buChar char="n"/>
                </a:pPr>
                <a:r>
                  <a:rPr lang="es-MX" sz="1700" dirty="0" smtClean="0">
                    <a:solidFill>
                      <a:srgbClr val="182B47"/>
                    </a:solidFill>
                    <a:cs typeface="Arial" pitchFamily="34" charset="0"/>
                  </a:rPr>
                  <a:t>Así, se estima que el </a:t>
                </a:r>
                <a:r>
                  <a:rPr lang="es-MX" sz="1700" dirty="0">
                    <a:solidFill>
                      <a:srgbClr val="182B47"/>
                    </a:solidFill>
                    <a:cs typeface="Arial" pitchFamily="34" charset="0"/>
                  </a:rPr>
                  <a:t>traspaso del SBC </a:t>
                </a:r>
                <a:r>
                  <a:rPr lang="es-MX" sz="1700" dirty="0" smtClean="0">
                    <a:solidFill>
                      <a:srgbClr val="182B47"/>
                    </a:solidFill>
                    <a:cs typeface="Arial" pitchFamily="34" charset="0"/>
                  </a:rPr>
                  <a:t>sobre la inflación es de:</a:t>
                </a:r>
                <a:endParaRPr lang="es-MX" sz="1700" dirty="0"/>
              </a:p>
              <a:p>
                <a:pPr marL="342900" lvl="1" indent="-342900" algn="just">
                  <a:lnSpc>
                    <a:spcPct val="110000"/>
                  </a:lnSpc>
                  <a:spcAft>
                    <a:spcPts val="1200"/>
                  </a:spcAft>
                  <a:buClr>
                    <a:srgbClr val="182B47"/>
                  </a:buClr>
                  <a:buSzPct val="80000"/>
                  <a:buFont typeface="Wingdings" pitchFamily="2" charset="2"/>
                  <a:buChar char="n"/>
                </a:pPr>
                <a:endParaRPr lang="es-ES" sz="1700" baseline="30000" dirty="0">
                  <a:solidFill>
                    <a:srgbClr val="182B47"/>
                  </a:solidFill>
                </a:endParaRPr>
              </a:p>
              <a:p>
                <a:pPr marL="0" lvl="1" algn="just">
                  <a:lnSpc>
                    <a:spcPct val="110000"/>
                  </a:lnSpc>
                  <a:spcAft>
                    <a:spcPts val="1200"/>
                  </a:spcAft>
                  <a:buClr>
                    <a:srgbClr val="182B47"/>
                  </a:buClr>
                  <a:buSzPct val="80000"/>
                </a:pPr>
                <a:endParaRPr lang="es-ES" sz="1700" baseline="30000" dirty="0" smtClean="0">
                  <a:solidFill>
                    <a:srgbClr val="182B47"/>
                  </a:solidFill>
                </a:endParaRPr>
              </a:p>
            </p:txBody>
          </p:sp>
        </mc:Choice>
        <mc:Fallback xmlns="">
          <p:sp>
            <p:nvSpPr>
              <p:cNvPr id="16" name="6 Rectángulo"/>
              <p:cNvSpPr>
                <a:spLocks noRot="1" noChangeAspect="1" noMove="1" noResize="1" noEditPoints="1" noAdjustHandles="1" noChangeArrowheads="1" noChangeShapeType="1" noTextEdit="1"/>
              </p:cNvSpPr>
              <p:nvPr/>
            </p:nvSpPr>
            <p:spPr>
              <a:xfrm>
                <a:off x="160079" y="764704"/>
                <a:ext cx="8712968" cy="2513509"/>
              </a:xfrm>
              <a:prstGeom prst="rect">
                <a:avLst/>
              </a:prstGeom>
              <a:blipFill rotWithShape="0">
                <a:blip r:embed="rId3"/>
                <a:stretch>
                  <a:fillRect l="-70" r="-420"/>
                </a:stretch>
              </a:blipFill>
            </p:spPr>
            <p:txBody>
              <a:bodyPr/>
              <a:lstStyle/>
              <a:p>
                <a:r>
                  <a:rPr lang="es-MX">
                    <a:noFill/>
                  </a:rPr>
                  <a:t> </a:t>
                </a:r>
              </a:p>
            </p:txBody>
          </p:sp>
        </mc:Fallback>
      </mc:AlternateContent>
      <p:sp>
        <p:nvSpPr>
          <p:cNvPr id="17" name="CuadroTexto 16"/>
          <p:cNvSpPr txBox="1"/>
          <p:nvPr/>
        </p:nvSpPr>
        <p:spPr>
          <a:xfrm>
            <a:off x="395536" y="764704"/>
            <a:ext cx="8352928" cy="353943"/>
          </a:xfrm>
          <a:prstGeom prst="rect">
            <a:avLst/>
          </a:prstGeom>
          <a:noFill/>
        </p:spPr>
        <p:txBody>
          <a:bodyPr wrap="square" rtlCol="0">
            <a:spAutoFit/>
          </a:bodyPr>
          <a:lstStyle/>
          <a:p>
            <a:pPr marL="285750" lvl="1" indent="-285750">
              <a:buFont typeface="Wingdings" panose="05000000000000000000" pitchFamily="2" charset="2"/>
              <a:buChar char=""/>
            </a:pPr>
            <a:r>
              <a:rPr lang="es-MX" sz="1700" b="1" dirty="0">
                <a:solidFill>
                  <a:srgbClr val="182B47"/>
                </a:solidFill>
                <a:cs typeface="Arial" pitchFamily="34" charset="0"/>
              </a:rPr>
              <a:t>Etapa 2: Efecto del SBC sobre la inflación (estimación VAR</a:t>
            </a:r>
            <a:r>
              <a:rPr lang="es-MX" sz="1700" b="1" dirty="0" smtClean="0">
                <a:solidFill>
                  <a:srgbClr val="182B47"/>
                </a:solidFill>
                <a:cs typeface="Arial" pitchFamily="34" charset="0"/>
              </a:rPr>
              <a:t>)</a:t>
            </a:r>
            <a:endParaRPr lang="es-MX" sz="1700" b="1" dirty="0">
              <a:solidFill>
                <a:srgbClr val="182B47"/>
              </a:solidFill>
              <a:cs typeface="Arial" pitchFamily="34" charset="0"/>
            </a:endParaRPr>
          </a:p>
        </p:txBody>
      </p:sp>
      <mc:AlternateContent xmlns:mc="http://schemas.openxmlformats.org/markup-compatibility/2006" xmlns:a14="http://schemas.microsoft.com/office/drawing/2010/main">
        <mc:Choice Requires="a14">
          <p:sp>
            <p:nvSpPr>
              <p:cNvPr id="18" name="6 Marcador de contenido"/>
              <p:cNvSpPr txBox="1">
                <a:spLocks/>
              </p:cNvSpPr>
              <p:nvPr/>
            </p:nvSpPr>
            <p:spPr>
              <a:xfrm>
                <a:off x="255522" y="5998602"/>
                <a:ext cx="8136904" cy="50405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800" dirty="0">
                    <a:solidFill>
                      <a:srgbClr val="182B47"/>
                    </a:solidFill>
                  </a:rPr>
                  <a:t>1/ En particular, l</a:t>
                </a:r>
                <a:r>
                  <a:rPr lang="es-ES" sz="800" dirty="0">
                    <a:solidFill>
                      <a:srgbClr val="182B47"/>
                    </a:solidFill>
                  </a:rPr>
                  <a:t>a elasticidad de traspaso acumulado </a:t>
                </a:r>
                <a14:m>
                  <m:oMath xmlns:m="http://schemas.openxmlformats.org/officeDocument/2006/math">
                    <m:r>
                      <a:rPr lang="es-ES" sz="800">
                        <a:solidFill>
                          <a:srgbClr val="182B47"/>
                        </a:solidFill>
                        <a:latin typeface="Cambria Math" panose="02040503050406030204" pitchFamily="18" charset="0"/>
                      </a:rPr>
                      <m:t>(</m:t>
                    </m:r>
                    <m:r>
                      <a:rPr lang="es-ES" sz="800">
                        <a:solidFill>
                          <a:srgbClr val="182B47"/>
                        </a:solidFill>
                        <a:latin typeface="Cambria Math" panose="02040503050406030204" pitchFamily="18" charset="0"/>
                      </a:rPr>
                      <m:t>𝑃𝑇</m:t>
                    </m:r>
                    <m:r>
                      <a:rPr lang="es-ES" sz="800">
                        <a:solidFill>
                          <a:srgbClr val="182B47"/>
                        </a:solidFill>
                        <a:latin typeface="Cambria Math" panose="02040503050406030204" pitchFamily="18" charset="0"/>
                      </a:rPr>
                      <m:t>)</m:t>
                    </m:r>
                  </m:oMath>
                </a14:m>
                <a:r>
                  <a:rPr lang="es-ES" sz="800" dirty="0">
                    <a:solidFill>
                      <a:srgbClr val="182B47"/>
                    </a:solidFill>
                  </a:rPr>
                  <a:t> en el periodo </a:t>
                </a:r>
                <a14:m>
                  <m:oMath xmlns:m="http://schemas.openxmlformats.org/officeDocument/2006/math">
                    <m:r>
                      <a:rPr lang="es-ES" sz="800">
                        <a:solidFill>
                          <a:srgbClr val="182B47"/>
                        </a:solidFill>
                        <a:latin typeface="Cambria Math" panose="02040503050406030204" pitchFamily="18" charset="0"/>
                      </a:rPr>
                      <m:t>𝜏</m:t>
                    </m:r>
                  </m:oMath>
                </a14:m>
                <a:r>
                  <a:rPr lang="es-ES" sz="800" dirty="0">
                    <a:solidFill>
                      <a:srgbClr val="182B47"/>
                    </a:solidFill>
                  </a:rPr>
                  <a:t> se calcula </a:t>
                </a:r>
                <a:r>
                  <a:rPr lang="es-ES" sz="800" dirty="0" smtClean="0">
                    <a:solidFill>
                      <a:srgbClr val="182B47"/>
                    </a:solidFill>
                  </a:rPr>
                  <a:t>como: </a:t>
                </a:r>
                <a14:m>
                  <m:oMath xmlns:m="http://schemas.openxmlformats.org/officeDocument/2006/math">
                    <m:sSub>
                      <m:sSubPr>
                        <m:ctrlPr>
                          <a:rPr lang="es-MX" sz="800" i="1">
                            <a:solidFill>
                              <a:srgbClr val="182B47"/>
                            </a:solidFill>
                            <a:latin typeface="Cambria Math" panose="02040503050406030204" pitchFamily="18" charset="0"/>
                          </a:rPr>
                        </m:ctrlPr>
                      </m:sSubPr>
                      <m:e>
                        <m:r>
                          <a:rPr lang="es-ES" sz="800">
                            <a:solidFill>
                              <a:srgbClr val="182B47"/>
                            </a:solidFill>
                            <a:latin typeface="Cambria Math"/>
                          </a:rPr>
                          <m:t>𝑃𝑇</m:t>
                        </m:r>
                      </m:e>
                      <m:sub>
                        <m:r>
                          <a:rPr lang="es-ES" sz="800">
                            <a:solidFill>
                              <a:srgbClr val="182B47"/>
                            </a:solidFill>
                            <a:latin typeface="Cambria Math"/>
                          </a:rPr>
                          <m:t>𝝉</m:t>
                        </m:r>
                      </m:sub>
                    </m:sSub>
                    <m:r>
                      <a:rPr lang="es-ES" sz="800">
                        <a:solidFill>
                          <a:srgbClr val="182B47"/>
                        </a:solidFill>
                        <a:latin typeface="Cambria Math"/>
                      </a:rPr>
                      <m:t>=</m:t>
                    </m:r>
                    <m:f>
                      <m:fPr>
                        <m:ctrlPr>
                          <a:rPr lang="es-MX" sz="800" i="1">
                            <a:solidFill>
                              <a:srgbClr val="182B47"/>
                            </a:solidFill>
                            <a:latin typeface="Cambria Math" panose="02040503050406030204" pitchFamily="18" charset="0"/>
                          </a:rPr>
                        </m:ctrlPr>
                      </m:fPr>
                      <m:num>
                        <m:sSub>
                          <m:sSubPr>
                            <m:ctrlPr>
                              <a:rPr lang="es-MX" sz="800" i="1">
                                <a:solidFill>
                                  <a:srgbClr val="182B47"/>
                                </a:solidFill>
                                <a:latin typeface="Cambria Math" panose="02040503050406030204" pitchFamily="18" charset="0"/>
                              </a:rPr>
                            </m:ctrlPr>
                          </m:sSubPr>
                          <m:e>
                            <m:r>
                              <a:rPr lang="es-ES" sz="800">
                                <a:solidFill>
                                  <a:srgbClr val="182B47"/>
                                </a:solidFill>
                                <a:latin typeface="Cambria Math"/>
                              </a:rPr>
                              <m:t>∆%</m:t>
                            </m:r>
                            <m:r>
                              <a:rPr lang="es-ES" sz="800">
                                <a:solidFill>
                                  <a:srgbClr val="182B47"/>
                                </a:solidFill>
                                <a:latin typeface="Cambria Math"/>
                              </a:rPr>
                              <m:t>𝑃</m:t>
                            </m:r>
                          </m:e>
                          <m:sub>
                            <m:r>
                              <a:rPr lang="es-ES" sz="800">
                                <a:solidFill>
                                  <a:srgbClr val="182B47"/>
                                </a:solidFill>
                                <a:latin typeface="Cambria Math"/>
                              </a:rPr>
                              <m:t>𝑡</m:t>
                            </m:r>
                            <m:r>
                              <a:rPr lang="es-ES" sz="800">
                                <a:solidFill>
                                  <a:srgbClr val="182B47"/>
                                </a:solidFill>
                                <a:latin typeface="Cambria Math"/>
                              </a:rPr>
                              <m:t>,</m:t>
                            </m:r>
                            <m:r>
                              <a:rPr lang="es-ES" sz="800">
                                <a:solidFill>
                                  <a:srgbClr val="182B47"/>
                                </a:solidFill>
                                <a:latin typeface="Cambria Math"/>
                              </a:rPr>
                              <m:t>𝑡</m:t>
                            </m:r>
                            <m:r>
                              <a:rPr lang="es-ES" sz="800">
                                <a:solidFill>
                                  <a:srgbClr val="182B47"/>
                                </a:solidFill>
                                <a:latin typeface="Cambria Math"/>
                              </a:rPr>
                              <m:t>+</m:t>
                            </m:r>
                            <m:r>
                              <a:rPr lang="es-ES" sz="800">
                                <a:solidFill>
                                  <a:srgbClr val="182B47"/>
                                </a:solidFill>
                                <a:latin typeface="Cambria Math"/>
                              </a:rPr>
                              <m:t>𝜏</m:t>
                            </m:r>
                          </m:sub>
                        </m:sSub>
                      </m:num>
                      <m:den>
                        <m:sSub>
                          <m:sSubPr>
                            <m:ctrlPr>
                              <a:rPr lang="es-MX" sz="800" i="1">
                                <a:solidFill>
                                  <a:srgbClr val="182B47"/>
                                </a:solidFill>
                                <a:latin typeface="Cambria Math" panose="02040503050406030204" pitchFamily="18" charset="0"/>
                              </a:rPr>
                            </m:ctrlPr>
                          </m:sSubPr>
                          <m:e>
                            <m:r>
                              <a:rPr lang="es-ES" sz="800">
                                <a:solidFill>
                                  <a:srgbClr val="182B47"/>
                                </a:solidFill>
                                <a:latin typeface="Cambria Math"/>
                              </a:rPr>
                              <m:t>∆%</m:t>
                            </m:r>
                            <m:r>
                              <a:rPr lang="es-MX" sz="800">
                                <a:solidFill>
                                  <a:srgbClr val="182B47"/>
                                </a:solidFill>
                                <a:latin typeface="Cambria Math"/>
                              </a:rPr>
                              <m:t>𝑆𝐵𝐶</m:t>
                            </m:r>
                          </m:e>
                          <m:sub>
                            <m:r>
                              <a:rPr lang="es-ES" sz="800">
                                <a:solidFill>
                                  <a:srgbClr val="182B47"/>
                                </a:solidFill>
                                <a:latin typeface="Cambria Math"/>
                              </a:rPr>
                              <m:t>𝑡</m:t>
                            </m:r>
                            <m:r>
                              <a:rPr lang="es-ES" sz="800">
                                <a:solidFill>
                                  <a:srgbClr val="182B47"/>
                                </a:solidFill>
                                <a:latin typeface="Cambria Math"/>
                              </a:rPr>
                              <m:t>,</m:t>
                            </m:r>
                            <m:r>
                              <a:rPr lang="es-ES" sz="800">
                                <a:solidFill>
                                  <a:srgbClr val="182B47"/>
                                </a:solidFill>
                                <a:latin typeface="Cambria Math"/>
                              </a:rPr>
                              <m:t>𝑡</m:t>
                            </m:r>
                            <m:r>
                              <a:rPr lang="es-ES" sz="800">
                                <a:solidFill>
                                  <a:srgbClr val="182B47"/>
                                </a:solidFill>
                                <a:latin typeface="Cambria Math"/>
                              </a:rPr>
                              <m:t>+</m:t>
                            </m:r>
                            <m:r>
                              <a:rPr lang="es-ES" sz="800">
                                <a:solidFill>
                                  <a:srgbClr val="182B47"/>
                                </a:solidFill>
                                <a:latin typeface="Cambria Math"/>
                              </a:rPr>
                              <m:t>𝜏</m:t>
                            </m:r>
                          </m:sub>
                        </m:sSub>
                      </m:den>
                    </m:f>
                  </m:oMath>
                </a14:m>
                <a:endParaRPr lang="es-MX" sz="800" i="1" dirty="0" smtClean="0">
                  <a:solidFill>
                    <a:srgbClr val="182B47"/>
                  </a:solidFill>
                  <a:latin typeface="Cambria Math" panose="02040503050406030204" pitchFamily="18" charset="0"/>
                </a:endParaRPr>
              </a:p>
              <a:p>
                <a:pPr marL="0" indent="0">
                  <a:buNone/>
                </a:pPr>
                <a:r>
                  <a:rPr lang="es-MX" sz="800" dirty="0" smtClean="0">
                    <a:solidFill>
                      <a:srgbClr val="182B47"/>
                    </a:solidFill>
                  </a:rPr>
                  <a:t> donde</a:t>
                </a:r>
                <a14:m>
                  <m:oMath xmlns:m="http://schemas.openxmlformats.org/officeDocument/2006/math">
                    <m:sSub>
                      <m:sSubPr>
                        <m:ctrlPr>
                          <a:rPr lang="es-MX" sz="800" i="1" smtClean="0">
                            <a:solidFill>
                              <a:srgbClr val="182B47"/>
                            </a:solidFill>
                            <a:latin typeface="Cambria Math" panose="02040503050406030204" pitchFamily="18" charset="0"/>
                          </a:rPr>
                        </m:ctrlPr>
                      </m:sSubPr>
                      <m:e>
                        <m:r>
                          <a:rPr lang="es-MX" sz="800" i="1">
                            <a:solidFill>
                              <a:srgbClr val="182B47"/>
                            </a:solidFill>
                            <a:latin typeface="Cambria Math"/>
                          </a:rPr>
                          <m:t> </m:t>
                        </m:r>
                        <m:r>
                          <a:rPr lang="es-ES" sz="800" i="1">
                            <a:solidFill>
                              <a:srgbClr val="182B47"/>
                            </a:solidFill>
                            <a:latin typeface="Cambria Math"/>
                          </a:rPr>
                          <m:t>∆%</m:t>
                        </m:r>
                        <m:r>
                          <a:rPr lang="es-ES" sz="800" i="1">
                            <a:solidFill>
                              <a:srgbClr val="182B47"/>
                            </a:solidFill>
                            <a:latin typeface="Cambria Math"/>
                          </a:rPr>
                          <m:t>𝑃</m:t>
                        </m:r>
                      </m:e>
                      <m:sub>
                        <m:r>
                          <a:rPr lang="es-ES" sz="800" i="1">
                            <a:solidFill>
                              <a:srgbClr val="182B47"/>
                            </a:solidFill>
                            <a:latin typeface="Cambria Math"/>
                          </a:rPr>
                          <m:t>𝑡</m:t>
                        </m:r>
                        <m:r>
                          <a:rPr lang="es-ES" sz="800" i="1">
                            <a:solidFill>
                              <a:srgbClr val="182B47"/>
                            </a:solidFill>
                            <a:latin typeface="Cambria Math"/>
                          </a:rPr>
                          <m:t>,</m:t>
                        </m:r>
                        <m:r>
                          <a:rPr lang="es-ES" sz="800" i="1">
                            <a:solidFill>
                              <a:srgbClr val="182B47"/>
                            </a:solidFill>
                            <a:latin typeface="Cambria Math"/>
                          </a:rPr>
                          <m:t>𝑡</m:t>
                        </m:r>
                        <m:r>
                          <a:rPr lang="es-ES" sz="800" i="1">
                            <a:solidFill>
                              <a:srgbClr val="182B47"/>
                            </a:solidFill>
                            <a:latin typeface="Cambria Math"/>
                          </a:rPr>
                          <m:t>+</m:t>
                        </m:r>
                        <m:r>
                          <a:rPr lang="es-ES" sz="800" i="1">
                            <a:solidFill>
                              <a:srgbClr val="182B47"/>
                            </a:solidFill>
                            <a:latin typeface="Cambria Math"/>
                          </a:rPr>
                          <m:t>𝜏</m:t>
                        </m:r>
                      </m:sub>
                    </m:sSub>
                    <m:r>
                      <a:rPr lang="es-ES" sz="800">
                        <a:solidFill>
                          <a:srgbClr val="182B47"/>
                        </a:solidFill>
                        <a:latin typeface="Cambria Math"/>
                      </a:rPr>
                      <m:t> </m:t>
                    </m:r>
                  </m:oMath>
                </a14:m>
                <a:r>
                  <a:rPr lang="es-ES" sz="800" dirty="0">
                    <a:solidFill>
                      <a:srgbClr val="182B47"/>
                    </a:solidFill>
                  </a:rPr>
                  <a:t>es el cambio porcentual en el nivel de precios </a:t>
                </a:r>
                <a14:m>
                  <m:oMath xmlns:m="http://schemas.openxmlformats.org/officeDocument/2006/math">
                    <m:r>
                      <a:rPr lang="es-ES" sz="800" i="1">
                        <a:solidFill>
                          <a:srgbClr val="182B47"/>
                        </a:solidFill>
                        <a:latin typeface="Cambria Math"/>
                      </a:rPr>
                      <m:t>𝜏</m:t>
                    </m:r>
                  </m:oMath>
                </a14:m>
                <a:r>
                  <a:rPr lang="es-ES" sz="800" dirty="0">
                    <a:solidFill>
                      <a:srgbClr val="182B47"/>
                    </a:solidFill>
                  </a:rPr>
                  <a:t> periodos después del choque, y </a:t>
                </a:r>
                <a14:m>
                  <m:oMath xmlns:m="http://schemas.openxmlformats.org/officeDocument/2006/math">
                    <m:sSub>
                      <m:sSubPr>
                        <m:ctrlPr>
                          <a:rPr lang="es-MX" sz="800" i="1">
                            <a:solidFill>
                              <a:srgbClr val="182B47"/>
                            </a:solidFill>
                            <a:latin typeface="Cambria Math" panose="02040503050406030204" pitchFamily="18" charset="0"/>
                          </a:rPr>
                        </m:ctrlPr>
                      </m:sSubPr>
                      <m:e>
                        <m:r>
                          <a:rPr lang="es-ES" sz="800" i="1">
                            <a:solidFill>
                              <a:srgbClr val="182B47"/>
                            </a:solidFill>
                            <a:latin typeface="Cambria Math"/>
                          </a:rPr>
                          <m:t>∆%</m:t>
                        </m:r>
                        <m:r>
                          <a:rPr lang="es-MX" sz="800" i="1">
                            <a:solidFill>
                              <a:srgbClr val="182B47"/>
                            </a:solidFill>
                            <a:latin typeface="Cambria Math"/>
                          </a:rPr>
                          <m:t>𝑆𝐵𝐶</m:t>
                        </m:r>
                      </m:e>
                      <m:sub>
                        <m:r>
                          <a:rPr lang="es-ES" sz="800" i="1">
                            <a:solidFill>
                              <a:srgbClr val="182B47"/>
                            </a:solidFill>
                            <a:latin typeface="Cambria Math"/>
                          </a:rPr>
                          <m:t>𝑡</m:t>
                        </m:r>
                        <m:r>
                          <a:rPr lang="es-ES" sz="800" i="1">
                            <a:solidFill>
                              <a:srgbClr val="182B47"/>
                            </a:solidFill>
                            <a:latin typeface="Cambria Math"/>
                          </a:rPr>
                          <m:t>,</m:t>
                        </m:r>
                        <m:r>
                          <a:rPr lang="es-ES" sz="800" i="1">
                            <a:solidFill>
                              <a:srgbClr val="182B47"/>
                            </a:solidFill>
                            <a:latin typeface="Cambria Math"/>
                          </a:rPr>
                          <m:t>𝑡</m:t>
                        </m:r>
                        <m:r>
                          <a:rPr lang="es-ES" sz="800" i="1">
                            <a:solidFill>
                              <a:srgbClr val="182B47"/>
                            </a:solidFill>
                            <a:latin typeface="Cambria Math"/>
                          </a:rPr>
                          <m:t>+</m:t>
                        </m:r>
                        <m:r>
                          <a:rPr lang="es-ES" sz="800" i="1">
                            <a:solidFill>
                              <a:srgbClr val="182B47"/>
                            </a:solidFill>
                            <a:latin typeface="Cambria Math"/>
                          </a:rPr>
                          <m:t>𝜏</m:t>
                        </m:r>
                      </m:sub>
                    </m:sSub>
                  </m:oMath>
                </a14:m>
                <a:r>
                  <a:rPr lang="es-ES" sz="800" dirty="0">
                    <a:solidFill>
                      <a:srgbClr val="182B47"/>
                    </a:solidFill>
                  </a:rPr>
                  <a:t> es el cambio porcentual en el salario base de cotización en el mismo periodo</a:t>
                </a:r>
                <a:r>
                  <a:rPr lang="es-ES" sz="800" dirty="0" smtClean="0">
                    <a:solidFill>
                      <a:srgbClr val="182B47"/>
                    </a:solidFill>
                  </a:rPr>
                  <a:t>.</a:t>
                </a:r>
              </a:p>
            </p:txBody>
          </p:sp>
        </mc:Choice>
        <mc:Fallback xmlns="">
          <p:sp>
            <p:nvSpPr>
              <p:cNvPr id="18" name="6 Marcador de contenido"/>
              <p:cNvSpPr txBox="1">
                <a:spLocks noRot="1" noChangeAspect="1" noMove="1" noResize="1" noEditPoints="1" noAdjustHandles="1" noChangeArrowheads="1" noChangeShapeType="1" noTextEdit="1"/>
              </p:cNvSpPr>
              <p:nvPr/>
            </p:nvSpPr>
            <p:spPr>
              <a:xfrm>
                <a:off x="255522" y="5998602"/>
                <a:ext cx="8136904" cy="504056"/>
              </a:xfrm>
              <a:prstGeom prst="rect">
                <a:avLst/>
              </a:prstGeom>
              <a:blipFill rotWithShape="0">
                <a:blip r:embed="rId4"/>
                <a:stretch>
                  <a:fillRect/>
                </a:stretch>
              </a:blipFill>
            </p:spPr>
            <p:txBody>
              <a:bodyPr/>
              <a:lstStyle/>
              <a:p>
                <a:r>
                  <a:rPr lang="es-MX">
                    <a:noFill/>
                  </a:rPr>
                  <a:t> </a:t>
                </a:r>
              </a:p>
            </p:txBody>
          </p:sp>
        </mc:Fallback>
      </mc:AlternateContent>
      <p:sp>
        <p:nvSpPr>
          <p:cNvPr id="21" name="CuadroTexto 20"/>
          <p:cNvSpPr txBox="1"/>
          <p:nvPr/>
        </p:nvSpPr>
        <p:spPr>
          <a:xfrm>
            <a:off x="971600" y="3236684"/>
            <a:ext cx="227516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a:t>Incremento </a:t>
            </a:r>
          </a:p>
          <a:p>
            <a:pPr algn="ctr"/>
            <a:r>
              <a:rPr lang="es-MX" dirty="0"/>
              <a:t>del </a:t>
            </a:r>
            <a:r>
              <a:rPr lang="es-MX" dirty="0" smtClean="0"/>
              <a:t>SBC</a:t>
            </a:r>
            <a:endParaRPr lang="es-MX" dirty="0"/>
          </a:p>
        </p:txBody>
      </p:sp>
      <p:sp>
        <p:nvSpPr>
          <p:cNvPr id="22" name="CuadroTexto 21"/>
          <p:cNvSpPr txBox="1"/>
          <p:nvPr/>
        </p:nvSpPr>
        <p:spPr>
          <a:xfrm>
            <a:off x="5874338" y="2769455"/>
            <a:ext cx="2304256"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dirty="0"/>
              <a:t>Efecto Sobre</a:t>
            </a:r>
          </a:p>
          <a:p>
            <a:pPr algn="ctr"/>
            <a:r>
              <a:rPr lang="es-MX" dirty="0"/>
              <a:t>la Inflación</a:t>
            </a:r>
          </a:p>
        </p:txBody>
      </p:sp>
      <p:sp>
        <p:nvSpPr>
          <p:cNvPr id="24" name="CuadroTexto 23"/>
          <p:cNvSpPr txBox="1"/>
          <p:nvPr/>
        </p:nvSpPr>
        <p:spPr>
          <a:xfrm>
            <a:off x="1177363" y="4123717"/>
            <a:ext cx="1863634" cy="80021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dirty="0" smtClean="0"/>
              <a:t>Si el SBC</a:t>
            </a:r>
          </a:p>
          <a:p>
            <a:pPr algn="ctr"/>
            <a:r>
              <a:rPr lang="es-MX" sz="1400" dirty="0" smtClean="0"/>
              <a:t>se incrementa en</a:t>
            </a:r>
          </a:p>
          <a:p>
            <a:pPr algn="ctr"/>
            <a:r>
              <a:rPr lang="es-MX" dirty="0" smtClean="0"/>
              <a:t>    1% …</a:t>
            </a:r>
            <a:endParaRPr lang="es-MX" dirty="0"/>
          </a:p>
        </p:txBody>
      </p:sp>
      <p:sp>
        <p:nvSpPr>
          <p:cNvPr id="25" name="Rectángulo 24"/>
          <p:cNvSpPr/>
          <p:nvPr/>
        </p:nvSpPr>
        <p:spPr>
          <a:xfrm>
            <a:off x="467544" y="2930249"/>
            <a:ext cx="3312000" cy="2376000"/>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6" name="Rectángulo 25"/>
          <p:cNvSpPr/>
          <p:nvPr/>
        </p:nvSpPr>
        <p:spPr>
          <a:xfrm>
            <a:off x="5292080" y="2592952"/>
            <a:ext cx="3318561" cy="330728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5586306" y="3563238"/>
            <a:ext cx="2742497" cy="86177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b="1" dirty="0" smtClean="0"/>
              <a:t>…</a:t>
            </a:r>
            <a:r>
              <a:rPr lang="es-MX" sz="1400" dirty="0" smtClean="0"/>
              <a:t> el nivel de precios aumenta </a:t>
            </a:r>
            <a:r>
              <a:rPr lang="es-MX" dirty="0" smtClean="0"/>
              <a:t>0.18% 12 meses después</a:t>
            </a:r>
          </a:p>
          <a:p>
            <a:pPr algn="ctr"/>
            <a:r>
              <a:rPr lang="es-MX" dirty="0" smtClean="0"/>
              <a:t>0.2%  24 meses después</a:t>
            </a:r>
            <a:endParaRPr lang="es-MX" dirty="0"/>
          </a:p>
        </p:txBody>
      </p:sp>
      <p:sp>
        <p:nvSpPr>
          <p:cNvPr id="14" name="Flecha derecha 13"/>
          <p:cNvSpPr/>
          <p:nvPr/>
        </p:nvSpPr>
        <p:spPr>
          <a:xfrm>
            <a:off x="3966735" y="3688610"/>
            <a:ext cx="1188267" cy="924565"/>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b="1" dirty="0" smtClean="0"/>
              <a:t>VAR</a:t>
            </a:r>
            <a:endParaRPr lang="es-MX" b="1" dirty="0"/>
          </a:p>
        </p:txBody>
      </p:sp>
      <p:sp>
        <p:nvSpPr>
          <p:cNvPr id="15" name="CuadroTexto 14"/>
          <p:cNvSpPr txBox="1"/>
          <p:nvPr/>
        </p:nvSpPr>
        <p:spPr>
          <a:xfrm>
            <a:off x="5580111" y="4522475"/>
            <a:ext cx="2742497" cy="113877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MX" sz="1400" b="1" dirty="0" smtClean="0"/>
              <a:t>…</a:t>
            </a:r>
            <a:r>
              <a:rPr lang="es-MX" sz="1400" dirty="0" smtClean="0"/>
              <a:t> la inflación aumenta</a:t>
            </a:r>
          </a:p>
          <a:p>
            <a:pPr algn="ctr"/>
            <a:r>
              <a:rPr lang="es-MX" dirty="0" smtClean="0"/>
              <a:t>0.18</a:t>
            </a:r>
            <a:r>
              <a:rPr lang="es-MX" dirty="0"/>
              <a:t> </a:t>
            </a:r>
            <a:r>
              <a:rPr lang="es-MX" dirty="0" smtClean="0"/>
              <a:t>p.p. 12 meses después</a:t>
            </a:r>
          </a:p>
          <a:p>
            <a:pPr algn="ctr"/>
            <a:r>
              <a:rPr lang="es-MX" dirty="0" smtClean="0"/>
              <a:t>El efecto se desvanece</a:t>
            </a:r>
          </a:p>
          <a:p>
            <a:pPr algn="ctr"/>
            <a:r>
              <a:rPr lang="es-MX" dirty="0" smtClean="0"/>
              <a:t>24 meses después</a:t>
            </a:r>
            <a:endParaRPr lang="es-MX" dirty="0"/>
          </a:p>
        </p:txBody>
      </p:sp>
      <p:sp>
        <p:nvSpPr>
          <p:cNvPr id="19" name="6 Marcador de contenido"/>
          <p:cNvSpPr txBox="1">
            <a:spLocks/>
          </p:cNvSpPr>
          <p:nvPr/>
        </p:nvSpPr>
        <p:spPr>
          <a:xfrm>
            <a:off x="5197076" y="5900235"/>
            <a:ext cx="3421023" cy="161471"/>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700" dirty="0" smtClean="0">
                <a:solidFill>
                  <a:srgbClr val="182B47"/>
                </a:solidFill>
              </a:rPr>
              <a:t>p.p.: puntos porcentuales.</a:t>
            </a:r>
            <a:endParaRPr lang="es-MX" sz="700" dirty="0">
              <a:solidFill>
                <a:srgbClr val="182B47"/>
              </a:solidFill>
            </a:endParaRPr>
          </a:p>
        </p:txBody>
      </p:sp>
    </p:spTree>
    <p:extLst>
      <p:ext uri="{BB962C8B-B14F-4D97-AF65-F5344CB8AC3E}">
        <p14:creationId xmlns:p14="http://schemas.microsoft.com/office/powerpoint/2010/main" val="1543534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17</a:t>
            </a:fld>
            <a:endParaRPr lang="es-MX" dirty="0"/>
          </a:p>
        </p:txBody>
      </p:sp>
      <p:sp>
        <p:nvSpPr>
          <p:cNvPr id="10" name="6 Rectángulo"/>
          <p:cNvSpPr/>
          <p:nvPr/>
        </p:nvSpPr>
        <p:spPr>
          <a:xfrm>
            <a:off x="160079" y="980728"/>
            <a:ext cx="8712968" cy="634020"/>
          </a:xfrm>
          <a:prstGeom prst="rect">
            <a:avLst/>
          </a:prstGeom>
        </p:spPr>
        <p:txBody>
          <a:bodyPr wrap="square">
            <a:spAutoFit/>
          </a:bodyPr>
          <a:lstStyle/>
          <a:p>
            <a:pPr marL="342900" lvl="1" indent="-342900" algn="just">
              <a:lnSpc>
                <a:spcPct val="110000"/>
              </a:lnSpc>
              <a:spcAft>
                <a:spcPts val="1200"/>
              </a:spcAft>
              <a:buClr>
                <a:srgbClr val="182B47"/>
              </a:buClr>
              <a:buSzPct val="80000"/>
              <a:buFont typeface="Wingdings" pitchFamily="2" charset="2"/>
              <a:buChar char="n"/>
            </a:pPr>
            <a:r>
              <a:rPr lang="es-MX" sz="1600" dirty="0">
                <a:solidFill>
                  <a:srgbClr val="182B47"/>
                </a:solidFill>
              </a:rPr>
              <a:t>En esta etapa se combinan los resultados de la primera y segunda etapas. </a:t>
            </a:r>
            <a:r>
              <a:rPr lang="es-MX" sz="1600" dirty="0" smtClean="0">
                <a:solidFill>
                  <a:srgbClr val="182B47"/>
                </a:solidFill>
              </a:rPr>
              <a:t>Así, el efecto de un incremento al salario mínimo de 1 por ciento se presenta en el siguiente cuadro.</a:t>
            </a:r>
            <a:endParaRPr lang="es-MX" sz="1600" dirty="0">
              <a:solidFill>
                <a:srgbClr val="182B47"/>
              </a:solidFill>
            </a:endParaRPr>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
        <p:nvSpPr>
          <p:cNvPr id="8" name="CuadroTexto 7"/>
          <p:cNvSpPr txBox="1"/>
          <p:nvPr/>
        </p:nvSpPr>
        <p:spPr>
          <a:xfrm>
            <a:off x="395536" y="642174"/>
            <a:ext cx="8352928" cy="338554"/>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3: Efecto directo del salario mínimo sobre la inflación</a:t>
            </a:r>
          </a:p>
        </p:txBody>
      </p:sp>
      <p:grpSp>
        <p:nvGrpSpPr>
          <p:cNvPr id="16" name="Grupo 15"/>
          <p:cNvGrpSpPr/>
          <p:nvPr/>
        </p:nvGrpSpPr>
        <p:grpSpPr>
          <a:xfrm>
            <a:off x="179514" y="1978589"/>
            <a:ext cx="8712313" cy="762731"/>
            <a:chOff x="179514" y="1858421"/>
            <a:chExt cx="8712313" cy="762731"/>
          </a:xfrm>
        </p:grpSpPr>
        <p:grpSp>
          <p:nvGrpSpPr>
            <p:cNvPr id="19" name="Grupo 18"/>
            <p:cNvGrpSpPr/>
            <p:nvPr/>
          </p:nvGrpSpPr>
          <p:grpSpPr>
            <a:xfrm>
              <a:off x="179514" y="1858421"/>
              <a:ext cx="2016222" cy="720080"/>
              <a:chOff x="1593180" y="2756413"/>
              <a:chExt cx="1481946" cy="720080"/>
            </a:xfrm>
          </p:grpSpPr>
          <p:sp>
            <p:nvSpPr>
              <p:cNvPr id="27" name="CuadroTexto 26"/>
              <p:cNvSpPr txBox="1"/>
              <p:nvPr/>
            </p:nvSpPr>
            <p:spPr>
              <a:xfrm>
                <a:off x="1593180" y="2886832"/>
                <a:ext cx="881343"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Incremento del Salario Mínimo</a:t>
                </a:r>
                <a:endParaRPr lang="es-MX" sz="1200" b="1" dirty="0"/>
              </a:p>
            </p:txBody>
          </p:sp>
          <p:sp>
            <p:nvSpPr>
              <p:cNvPr id="28" name="Flecha derecha 27"/>
              <p:cNvSpPr/>
              <p:nvPr/>
            </p:nvSpPr>
            <p:spPr>
              <a:xfrm>
                <a:off x="2517348" y="2756413"/>
                <a:ext cx="557778" cy="7200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Efecto faro</a:t>
                </a:r>
                <a:endParaRPr lang="es-MX" sz="1200" b="1" dirty="0"/>
              </a:p>
            </p:txBody>
          </p:sp>
        </p:grpSp>
        <p:sp>
          <p:nvSpPr>
            <p:cNvPr id="20" name="CuadroTexto 19"/>
            <p:cNvSpPr txBox="1"/>
            <p:nvPr/>
          </p:nvSpPr>
          <p:spPr>
            <a:xfrm>
              <a:off x="2245166" y="2024197"/>
              <a:ext cx="1033479"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Sobre el SBC</a:t>
              </a:r>
              <a:endParaRPr lang="es-MX" sz="1200" b="1" dirty="0"/>
            </a:p>
          </p:txBody>
        </p:sp>
        <p:sp>
          <p:nvSpPr>
            <p:cNvPr id="25" name="Flecha derecha 24"/>
            <p:cNvSpPr/>
            <p:nvPr/>
          </p:nvSpPr>
          <p:spPr>
            <a:xfrm>
              <a:off x="3346734" y="1901072"/>
              <a:ext cx="667918" cy="7200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VAR</a:t>
              </a:r>
              <a:endParaRPr lang="es-MX" sz="1200" b="1" dirty="0"/>
            </a:p>
          </p:txBody>
        </p:sp>
        <p:sp>
          <p:nvSpPr>
            <p:cNvPr id="26" name="CuadroTexto 25"/>
            <p:cNvSpPr txBox="1"/>
            <p:nvPr/>
          </p:nvSpPr>
          <p:spPr>
            <a:xfrm>
              <a:off x="4139952" y="1912848"/>
              <a:ext cx="4751875"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directo sobre Inflación</a:t>
              </a:r>
            </a:p>
            <a:p>
              <a:pPr algn="ctr"/>
              <a:r>
                <a:rPr lang="es-MX" sz="1200" b="1" dirty="0" smtClean="0"/>
                <a:t> y Nivel de Precios</a:t>
              </a:r>
              <a:endParaRPr lang="es-MX" sz="1200" b="1" dirty="0"/>
            </a:p>
          </p:txBody>
        </p:sp>
      </p:grpSp>
      <p:grpSp>
        <p:nvGrpSpPr>
          <p:cNvPr id="29" name="Grupo 28"/>
          <p:cNvGrpSpPr/>
          <p:nvPr/>
        </p:nvGrpSpPr>
        <p:grpSpPr>
          <a:xfrm>
            <a:off x="1331640" y="1628800"/>
            <a:ext cx="5904656" cy="360242"/>
            <a:chOff x="395535" y="1508632"/>
            <a:chExt cx="6840761" cy="360242"/>
          </a:xfrm>
        </p:grpSpPr>
        <p:sp>
          <p:nvSpPr>
            <p:cNvPr id="30" name="CuadroTexto 29"/>
            <p:cNvSpPr txBox="1"/>
            <p:nvPr/>
          </p:nvSpPr>
          <p:spPr>
            <a:xfrm>
              <a:off x="395535" y="1561097"/>
              <a:ext cx="1193901" cy="307777"/>
            </a:xfrm>
            <a:prstGeom prst="rect">
              <a:avLst/>
            </a:prstGeom>
            <a:noFill/>
          </p:spPr>
          <p:txBody>
            <a:bodyPr wrap="square" rtlCol="0">
              <a:spAutoFit/>
            </a:bodyPr>
            <a:lstStyle/>
            <a:p>
              <a:r>
                <a:rPr lang="es-MX" sz="1400" dirty="0" smtClean="0"/>
                <a:t>Etapa 1</a:t>
              </a:r>
              <a:endParaRPr lang="es-MX" sz="1400" dirty="0"/>
            </a:p>
          </p:txBody>
        </p:sp>
        <p:sp>
          <p:nvSpPr>
            <p:cNvPr id="31" name="CuadroTexto 30"/>
            <p:cNvSpPr txBox="1"/>
            <p:nvPr/>
          </p:nvSpPr>
          <p:spPr>
            <a:xfrm>
              <a:off x="2576662" y="1548627"/>
              <a:ext cx="1224135" cy="307777"/>
            </a:xfrm>
            <a:prstGeom prst="rect">
              <a:avLst/>
            </a:prstGeom>
            <a:noFill/>
          </p:spPr>
          <p:txBody>
            <a:bodyPr wrap="square" rtlCol="0">
              <a:spAutoFit/>
            </a:bodyPr>
            <a:lstStyle/>
            <a:p>
              <a:r>
                <a:rPr lang="es-MX" sz="1400" dirty="0" smtClean="0"/>
                <a:t>Etapa 2</a:t>
              </a:r>
              <a:endParaRPr lang="es-MX" sz="1400" dirty="0"/>
            </a:p>
          </p:txBody>
        </p:sp>
        <p:sp>
          <p:nvSpPr>
            <p:cNvPr id="32" name="CuadroTexto 31"/>
            <p:cNvSpPr txBox="1"/>
            <p:nvPr/>
          </p:nvSpPr>
          <p:spPr>
            <a:xfrm>
              <a:off x="6012160" y="1508632"/>
              <a:ext cx="1224136" cy="307777"/>
            </a:xfrm>
            <a:prstGeom prst="rect">
              <a:avLst/>
            </a:prstGeom>
            <a:noFill/>
          </p:spPr>
          <p:txBody>
            <a:bodyPr wrap="square" rtlCol="0">
              <a:spAutoFit/>
            </a:bodyPr>
            <a:lstStyle/>
            <a:p>
              <a:r>
                <a:rPr lang="es-MX" sz="1400" dirty="0" smtClean="0"/>
                <a:t>Etapa 3</a:t>
              </a:r>
              <a:endParaRPr lang="es-MX" sz="1400" dirty="0"/>
            </a:p>
          </p:txBody>
        </p:sp>
      </p:grpSp>
      <p:graphicFrame>
        <p:nvGraphicFramePr>
          <p:cNvPr id="33" name="Tabla 32"/>
          <p:cNvGraphicFramePr>
            <a:graphicFrameLocks noGrp="1"/>
          </p:cNvGraphicFramePr>
          <p:nvPr>
            <p:extLst>
              <p:ext uri="{D42A27DB-BD31-4B8C-83A1-F6EECF244321}">
                <p14:modId xmlns:p14="http://schemas.microsoft.com/office/powerpoint/2010/main" val="3044718188"/>
              </p:ext>
            </p:extLst>
          </p:nvPr>
        </p:nvGraphicFramePr>
        <p:xfrm>
          <a:off x="4082742" y="2740262"/>
          <a:ext cx="4881746" cy="3586480"/>
        </p:xfrm>
        <a:graphic>
          <a:graphicData uri="http://schemas.openxmlformats.org/drawingml/2006/table">
            <a:tbl>
              <a:tblPr firstRow="1" bandRow="1">
                <a:tableStyleId>{F2DE63D5-997A-4646-A377-4702673A728D}</a:tableStyleId>
              </a:tblPr>
              <a:tblGrid>
                <a:gridCol w="789570"/>
                <a:gridCol w="2048078"/>
                <a:gridCol w="2044098"/>
              </a:tblGrid>
              <a:tr h="530585">
                <a:tc>
                  <a:txBody>
                    <a:bodyPr/>
                    <a:lstStyle/>
                    <a:p>
                      <a:pPr algn="ctr"/>
                      <a:endParaRPr lang="es-MX" sz="1200" dirty="0"/>
                    </a:p>
                  </a:txBody>
                  <a:tcPr anchor="ctr"/>
                </a:tc>
                <a:tc>
                  <a:txBody>
                    <a:bodyPr/>
                    <a:lstStyle/>
                    <a:p>
                      <a:pPr algn="ctr"/>
                      <a:r>
                        <a:rPr lang="es-MX" sz="1200" b="1" dirty="0" smtClean="0"/>
                        <a:t>12</a:t>
                      </a:r>
                      <a:r>
                        <a:rPr lang="es-MX" sz="1200" b="1" baseline="0" dirty="0" smtClean="0"/>
                        <a:t>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c>
                  <a:txBody>
                    <a:bodyPr/>
                    <a:lstStyle/>
                    <a:p>
                      <a:pPr algn="ctr"/>
                      <a:r>
                        <a:rPr lang="es-MX" sz="1200" b="1" baseline="0" dirty="0" smtClean="0"/>
                        <a:t>24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r>
              <a:tr h="742819">
                <a:tc>
                  <a:txBody>
                    <a:bodyPr/>
                    <a:lstStyle/>
                    <a:p>
                      <a:pPr algn="ctr"/>
                      <a:r>
                        <a:rPr lang="es-MX" sz="1200" b="1" dirty="0" smtClean="0"/>
                        <a:t>Inflación</a:t>
                      </a:r>
                      <a:endParaRPr lang="es-MX" sz="1200" b="1" dirty="0"/>
                    </a:p>
                  </a:txBody>
                  <a:tcPr anchor="ctr">
                    <a:noFill/>
                  </a:tcPr>
                </a:tc>
                <a:tc>
                  <a:txBody>
                    <a:bodyPr/>
                    <a:lstStyle/>
                    <a:p>
                      <a:pPr algn="ctr">
                        <a:lnSpc>
                          <a:spcPts val="1400"/>
                        </a:lnSpc>
                      </a:pPr>
                      <a:endParaRPr lang="es-MX" sz="1200" dirty="0" smtClean="0"/>
                    </a:p>
                    <a:p>
                      <a:pPr algn="ctr">
                        <a:lnSpc>
                          <a:spcPts val="1400"/>
                        </a:lnSpc>
                      </a:pPr>
                      <a:r>
                        <a:rPr lang="es-MX" sz="1200" dirty="0" smtClean="0"/>
                        <a:t>Sería</a:t>
                      </a:r>
                      <a:r>
                        <a:rPr lang="es-MX" sz="1200" baseline="0" dirty="0" smtClean="0"/>
                        <a:t> </a:t>
                      </a:r>
                      <a:r>
                        <a:rPr lang="es-MX" sz="1200" b="1" baseline="0" dirty="0" smtClean="0"/>
                        <a:t>0.15 p.p. más alta</a:t>
                      </a:r>
                    </a:p>
                    <a:p>
                      <a:pPr algn="ctr">
                        <a:lnSpc>
                          <a:spcPts val="1400"/>
                        </a:lnSpc>
                      </a:pPr>
                      <a:r>
                        <a:rPr lang="es-MX" sz="1200" baseline="0" dirty="0" smtClean="0"/>
                        <a:t>que en ausencia del aumento en el salario mínimo.</a:t>
                      </a:r>
                    </a:p>
                    <a:p>
                      <a:pPr algn="ctr">
                        <a:lnSpc>
                          <a:spcPct val="150000"/>
                        </a:lnSpc>
                      </a:pPr>
                      <a:r>
                        <a:rPr lang="es-MX" sz="1200" i="1" baseline="0" dirty="0" smtClean="0"/>
                        <a:t>(1x0.85x0.18=0.15)</a:t>
                      </a:r>
                    </a:p>
                    <a:p>
                      <a:pPr algn="ctr">
                        <a:lnSpc>
                          <a:spcPct val="150000"/>
                        </a:lnSpc>
                      </a:pPr>
                      <a:r>
                        <a:rPr lang="es-MX" sz="1100" i="1" dirty="0" smtClean="0"/>
                        <a:t>Si la inflación en ausencia</a:t>
                      </a:r>
                    </a:p>
                    <a:p>
                      <a:pPr algn="ctr">
                        <a:lnSpc>
                          <a:spcPts val="1400"/>
                        </a:lnSpc>
                      </a:pPr>
                      <a:r>
                        <a:rPr lang="es-MX" sz="1100" i="1" dirty="0" smtClean="0"/>
                        <a:t>del aumento fuera de 3%, con el aumento sería de 3.15%.</a:t>
                      </a:r>
                    </a:p>
                    <a:p>
                      <a:pPr algn="ctr">
                        <a:lnSpc>
                          <a:spcPts val="1400"/>
                        </a:lnSpc>
                      </a:pPr>
                      <a:endParaRPr lang="es-MX" sz="1100" i="1" dirty="0" smtClean="0"/>
                    </a:p>
                  </a:txBody>
                  <a:tcPr anchor="ctr">
                    <a:noFill/>
                  </a:tcPr>
                </a:tc>
                <a:tc>
                  <a:txBody>
                    <a:bodyPr/>
                    <a:lstStyle/>
                    <a:p>
                      <a:pPr marL="0" algn="ctr" defTabSz="914400" rtl="0" eaLnBrk="1" latinLnBrk="0" hangingPunct="1">
                        <a:lnSpc>
                          <a:spcPts val="1400"/>
                        </a:lnSpc>
                      </a:pPr>
                      <a:endParaRPr lang="es-MX" sz="1200" kern="1200" dirty="0" smtClean="0">
                        <a:solidFill>
                          <a:schemeClr val="tx1"/>
                        </a:solidFill>
                        <a:latin typeface="+mn-lt"/>
                        <a:ea typeface="+mn-ea"/>
                        <a:cs typeface="+mn-cs"/>
                      </a:endParaRPr>
                    </a:p>
                    <a:p>
                      <a:pPr marL="0" algn="ctr" defTabSz="914400" rtl="0" eaLnBrk="1" latinLnBrk="0" hangingPunct="1">
                        <a:lnSpc>
                          <a:spcPts val="1400"/>
                        </a:lnSpc>
                      </a:pPr>
                      <a:r>
                        <a:rPr lang="es-MX" sz="1200" kern="1200" dirty="0" smtClean="0">
                          <a:solidFill>
                            <a:schemeClr val="tx1"/>
                          </a:solidFill>
                          <a:latin typeface="+mn-lt"/>
                          <a:ea typeface="+mn-ea"/>
                          <a:cs typeface="+mn-cs"/>
                        </a:rPr>
                        <a:t>El efecto prácticamente se habría</a:t>
                      </a:r>
                      <a:r>
                        <a:rPr lang="es-MX" sz="1200" kern="1200" baseline="0" dirty="0" smtClean="0">
                          <a:solidFill>
                            <a:schemeClr val="tx1"/>
                          </a:solidFill>
                          <a:latin typeface="+mn-lt"/>
                          <a:ea typeface="+mn-ea"/>
                          <a:cs typeface="+mn-cs"/>
                        </a:rPr>
                        <a:t> </a:t>
                      </a:r>
                      <a:r>
                        <a:rPr lang="es-MX" sz="1200" b="1" kern="1200" baseline="0" dirty="0" smtClean="0">
                          <a:solidFill>
                            <a:schemeClr val="tx1"/>
                          </a:solidFill>
                          <a:latin typeface="+mn-lt"/>
                          <a:ea typeface="+mn-ea"/>
                          <a:cs typeface="+mn-cs"/>
                        </a:rPr>
                        <a:t>desvanecido</a:t>
                      </a:r>
                      <a:r>
                        <a:rPr lang="es-MX" sz="1200" kern="1200" baseline="0" dirty="0" smtClean="0">
                          <a:solidFill>
                            <a:schemeClr val="tx1"/>
                          </a:solidFill>
                          <a:latin typeface="+mn-lt"/>
                          <a:ea typeface="+mn-ea"/>
                          <a:cs typeface="+mn-cs"/>
                        </a:rPr>
                        <a:t>.</a:t>
                      </a:r>
                    </a:p>
                    <a:p>
                      <a:pPr marL="0" algn="ctr" defTabSz="914400" rtl="0" eaLnBrk="1" latinLnBrk="0" hangingPunct="1">
                        <a:lnSpc>
                          <a:spcPts val="1400"/>
                        </a:lnSpc>
                      </a:pPr>
                      <a:endParaRPr lang="es-MX" sz="1200" kern="1200" dirty="0" smtClean="0">
                        <a:solidFill>
                          <a:schemeClr val="tx1"/>
                        </a:solidFill>
                        <a:latin typeface="+mn-lt"/>
                        <a:ea typeface="+mn-ea"/>
                        <a:cs typeface="+mn-cs"/>
                      </a:endParaRPr>
                    </a:p>
                    <a:p>
                      <a:pPr marL="0" algn="ctr" defTabSz="914400" rtl="0" eaLnBrk="1" latinLnBrk="0" hangingPunct="1">
                        <a:lnSpc>
                          <a:spcPts val="1400"/>
                        </a:lnSpc>
                      </a:pPr>
                      <a:r>
                        <a:rPr lang="es-MX" sz="1000" i="1" kern="1200" dirty="0" smtClean="0">
                          <a:solidFill>
                            <a:schemeClr val="tx1"/>
                          </a:solidFill>
                          <a:latin typeface="+mn-lt"/>
                          <a:ea typeface="+mn-ea"/>
                          <a:cs typeface="+mn-cs"/>
                        </a:rPr>
                        <a:t>Ya se habría dado el impacto</a:t>
                      </a:r>
                      <a:r>
                        <a:rPr lang="es-MX" sz="1000" i="1" kern="1200" baseline="0" dirty="0" smtClean="0">
                          <a:solidFill>
                            <a:schemeClr val="tx1"/>
                          </a:solidFill>
                          <a:latin typeface="+mn-lt"/>
                          <a:ea typeface="+mn-ea"/>
                          <a:cs typeface="+mn-cs"/>
                        </a:rPr>
                        <a:t> directo completo sobre el nivel de precios, de </a:t>
                      </a:r>
                      <a:r>
                        <a:rPr lang="es-MX" sz="1000" b="0" i="1" kern="1200" baseline="0" dirty="0" smtClean="0">
                          <a:solidFill>
                            <a:schemeClr val="tx1"/>
                          </a:solidFill>
                          <a:latin typeface="+mn-lt"/>
                          <a:ea typeface="+mn-ea"/>
                          <a:cs typeface="+mn-cs"/>
                        </a:rPr>
                        <a:t>modo que la inflación retornaría a los niveles que se observarían </a:t>
                      </a:r>
                      <a:r>
                        <a:rPr lang="es-MX" sz="1000" i="1" kern="1200" baseline="0" dirty="0" smtClean="0">
                          <a:solidFill>
                            <a:schemeClr val="tx1"/>
                          </a:solidFill>
                          <a:latin typeface="+mn-lt"/>
                          <a:ea typeface="+mn-ea"/>
                          <a:cs typeface="+mn-cs"/>
                        </a:rPr>
                        <a:t>en ausencia del aumento </a:t>
                      </a:r>
                      <a:r>
                        <a:rPr lang="es-MX" sz="1000" i="1" kern="1200" dirty="0" smtClean="0">
                          <a:solidFill>
                            <a:schemeClr val="tx1"/>
                          </a:solidFill>
                          <a:latin typeface="+mn-lt"/>
                          <a:ea typeface="+mn-ea"/>
                          <a:cs typeface="+mn-cs"/>
                        </a:rPr>
                        <a:t>en el salario mínimo.</a:t>
                      </a:r>
                    </a:p>
                    <a:p>
                      <a:pPr marL="0" marR="0" lvl="0" indent="0" algn="ctr" defTabSz="914400" rtl="0" eaLnBrk="1" fontAlgn="auto" latinLnBrk="0" hangingPunct="1">
                        <a:lnSpc>
                          <a:spcPts val="1400"/>
                        </a:lnSpc>
                        <a:spcBef>
                          <a:spcPts val="0"/>
                        </a:spcBef>
                        <a:spcAft>
                          <a:spcPts val="0"/>
                        </a:spcAft>
                        <a:buClrTx/>
                        <a:buSzTx/>
                        <a:buFontTx/>
                        <a:buNone/>
                        <a:tabLst/>
                        <a:defRPr/>
                      </a:pPr>
                      <a:endParaRPr lang="es-MX" sz="1100" i="1" kern="1200" noProof="0" dirty="0" smtClean="0">
                        <a:solidFill>
                          <a:schemeClr val="tx1"/>
                        </a:solidFill>
                        <a:latin typeface="+mn-lt"/>
                        <a:ea typeface="+mn-ea"/>
                        <a:cs typeface="+mn-cs"/>
                      </a:endParaRPr>
                    </a:p>
                  </a:txBody>
                  <a:tcPr anchor="ctr">
                    <a:noFill/>
                  </a:tcPr>
                </a:tc>
              </a:tr>
              <a:tr h="742819">
                <a:tc>
                  <a:txBody>
                    <a:bodyPr/>
                    <a:lstStyle/>
                    <a:p>
                      <a:pPr algn="ctr"/>
                      <a:r>
                        <a:rPr lang="es-MX" sz="1200" b="1" dirty="0" smtClean="0"/>
                        <a:t>Nivel</a:t>
                      </a:r>
                      <a:r>
                        <a:rPr lang="es-MX" sz="1200" b="1" baseline="0" dirty="0" smtClean="0"/>
                        <a:t> de Precios</a:t>
                      </a:r>
                      <a:endParaRPr lang="es-MX" sz="1200" b="1" dirty="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0.15%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(1x0.85x0.18=0.15)</a:t>
                      </a:r>
                      <a:endParaRPr lang="es-MX" sz="1200" i="1" dirty="0" smtClean="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0.17%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(1x0.85x0.2=0.17)</a:t>
                      </a:r>
                      <a:endParaRPr lang="es-MX" sz="1200" i="1" dirty="0" smtClean="0"/>
                    </a:p>
                  </a:txBody>
                  <a:tcPr anchor="ctr"/>
                </a:tc>
              </a:tr>
            </a:tbl>
          </a:graphicData>
        </a:graphic>
      </p:graphicFrame>
      <p:graphicFrame>
        <p:nvGraphicFramePr>
          <p:cNvPr id="34" name="Tabla 33"/>
          <p:cNvGraphicFramePr>
            <a:graphicFrameLocks noGrp="1"/>
          </p:cNvGraphicFramePr>
          <p:nvPr>
            <p:extLst>
              <p:ext uri="{D42A27DB-BD31-4B8C-83A1-F6EECF244321}">
                <p14:modId xmlns:p14="http://schemas.microsoft.com/office/powerpoint/2010/main" val="404425953"/>
              </p:ext>
            </p:extLst>
          </p:nvPr>
        </p:nvGraphicFramePr>
        <p:xfrm>
          <a:off x="2162361" y="2912583"/>
          <a:ext cx="1199087" cy="954107"/>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199087"/>
              </a:tblGrid>
              <a:tr h="954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182B47"/>
                          </a:solidFill>
                          <a:effectLst/>
                          <a:uLnTx/>
                          <a:uFillTx/>
                          <a:latin typeface="+mn-lt"/>
                          <a:ea typeface="+mn-ea"/>
                          <a:cs typeface="+mn-cs"/>
                        </a:rPr>
                        <a:t>… el SBC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182B47"/>
                          </a:solidFill>
                          <a:effectLst/>
                          <a:uLnTx/>
                          <a:uFillTx/>
                          <a:latin typeface="+mn-lt"/>
                          <a:ea typeface="+mn-ea"/>
                          <a:cs typeface="+mn-cs"/>
                        </a:rPr>
                        <a:t>aumenta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srgbClr val="182B47"/>
                          </a:solidFill>
                          <a:effectLst/>
                          <a:uLnTx/>
                          <a:uFillTx/>
                          <a:latin typeface="+mn-lt"/>
                          <a:ea typeface="+mn-ea"/>
                          <a:cs typeface="+mn-cs"/>
                        </a:rPr>
                        <a:t> 0.85%.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5" name="Tabla 34"/>
          <p:cNvGraphicFramePr>
            <a:graphicFrameLocks noGrp="1"/>
          </p:cNvGraphicFramePr>
          <p:nvPr>
            <p:extLst>
              <p:ext uri="{D42A27DB-BD31-4B8C-83A1-F6EECF244321}">
                <p14:modId xmlns:p14="http://schemas.microsoft.com/office/powerpoint/2010/main" val="344714229"/>
              </p:ext>
            </p:extLst>
          </p:nvPr>
        </p:nvGraphicFramePr>
        <p:xfrm>
          <a:off x="160079" y="2905402"/>
          <a:ext cx="1199087" cy="954107"/>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199087"/>
              </a:tblGrid>
              <a:tr h="9541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0" i="0" u="none" strike="noStrike" kern="1200" cap="none" spc="0" normalizeH="0" baseline="0" noProof="0" dirty="0" smtClean="0">
                          <a:ln>
                            <a:noFill/>
                          </a:ln>
                          <a:solidFill>
                            <a:srgbClr val="182B47"/>
                          </a:solidFill>
                          <a:effectLst/>
                          <a:uLnTx/>
                          <a:uFillTx/>
                          <a:latin typeface="+mn-lt"/>
                          <a:ea typeface="+mn-ea"/>
                          <a:cs typeface="+mn-cs"/>
                        </a:rPr>
                        <a:t>Si el Salario Mínimo se incrementa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600" b="0" i="0" u="none" strike="noStrike" kern="1200" cap="none" spc="0" normalizeH="0" baseline="0" noProof="0" dirty="0" smtClean="0">
                          <a:ln>
                            <a:noFill/>
                          </a:ln>
                          <a:solidFill>
                            <a:srgbClr val="182B47"/>
                          </a:solidFill>
                          <a:effectLst/>
                          <a:uLnTx/>
                          <a:uFillTx/>
                          <a:latin typeface="+mn-lt"/>
                          <a:ea typeface="+mn-ea"/>
                          <a:cs typeface="+mn-cs"/>
                        </a:rPr>
                        <a:t>1% …</a:t>
                      </a:r>
                      <a:endParaRPr kumimoji="0" lang="es-MX" sz="1600" b="0" i="0" u="none" strike="noStrike" kern="1200" cap="none" spc="0" normalizeH="0" baseline="0" noProof="0" dirty="0">
                        <a:ln>
                          <a:noFill/>
                        </a:ln>
                        <a:solidFill>
                          <a:srgbClr val="182B47"/>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7" name="6 Marcador de contenido"/>
          <p:cNvSpPr txBox="1">
            <a:spLocks/>
          </p:cNvSpPr>
          <p:nvPr/>
        </p:nvSpPr>
        <p:spPr>
          <a:xfrm>
            <a:off x="4004645" y="6262290"/>
            <a:ext cx="4537221" cy="19104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700" dirty="0" smtClean="0">
                <a:solidFill>
                  <a:srgbClr val="182B47"/>
                </a:solidFill>
              </a:rPr>
              <a:t>p.p.: puntos porcentuales.</a:t>
            </a:r>
            <a:endParaRPr lang="es-MX" sz="700" dirty="0">
              <a:solidFill>
                <a:srgbClr val="182B47"/>
              </a:solidFill>
            </a:endParaRPr>
          </a:p>
        </p:txBody>
      </p:sp>
    </p:spTree>
    <p:extLst>
      <p:ext uri="{BB962C8B-B14F-4D97-AF65-F5344CB8AC3E}">
        <p14:creationId xmlns:p14="http://schemas.microsoft.com/office/powerpoint/2010/main" val="2521294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18</a:t>
            </a:fld>
            <a:endParaRPr lang="es-MX" dirty="0"/>
          </a:p>
        </p:txBody>
      </p:sp>
      <p:sp>
        <p:nvSpPr>
          <p:cNvPr id="10" name="6 Rectángulo"/>
          <p:cNvSpPr/>
          <p:nvPr/>
        </p:nvSpPr>
        <p:spPr>
          <a:xfrm>
            <a:off x="160079" y="1119565"/>
            <a:ext cx="8712968" cy="941283"/>
          </a:xfrm>
          <a:prstGeom prst="rect">
            <a:avLst/>
          </a:prstGeom>
        </p:spPr>
        <p:txBody>
          <a:bodyPr wrap="square">
            <a:spAutoFit/>
          </a:bodyPr>
          <a:lstStyle/>
          <a:p>
            <a:pPr marL="342900" lvl="1" indent="-342900" algn="just">
              <a:lnSpc>
                <a:spcPct val="110000"/>
              </a:lnSpc>
              <a:spcAft>
                <a:spcPts val="1200"/>
              </a:spcAft>
              <a:buClr>
                <a:srgbClr val="182B47"/>
              </a:buClr>
              <a:buSzPct val="80000"/>
              <a:buFont typeface="Wingdings" pitchFamily="2" charset="2"/>
              <a:buChar char="n"/>
            </a:pPr>
            <a:r>
              <a:rPr lang="es-MX" sz="1700" dirty="0" smtClean="0">
                <a:solidFill>
                  <a:srgbClr val="182B47"/>
                </a:solidFill>
              </a:rPr>
              <a:t>Los efectos de un incremento en el salario mínimo de 1 por ciento sobre el nivel de precios y sobre la inflación en los meses posteriores a dicho incremento se muestran en la siguiente gráfica. </a:t>
            </a:r>
            <a:endParaRPr lang="es-MX" sz="1700" dirty="0">
              <a:solidFill>
                <a:srgbClr val="182B47"/>
              </a:solidFill>
            </a:endParaRPr>
          </a:p>
        </p:txBody>
      </p:sp>
      <p:sp>
        <p:nvSpPr>
          <p:cNvPr id="7"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smtClean="0">
                <a:solidFill>
                  <a:srgbClr val="182B47"/>
                </a:solidFill>
              </a:rPr>
              <a:t>Metodología</a:t>
            </a:r>
            <a:endParaRPr lang="es-MX" dirty="0">
              <a:solidFill>
                <a:srgbClr val="182B47"/>
              </a:solidFill>
            </a:endParaRPr>
          </a:p>
        </p:txBody>
      </p:sp>
      <p:sp>
        <p:nvSpPr>
          <p:cNvPr id="8" name="CuadroTexto 7"/>
          <p:cNvSpPr txBox="1"/>
          <p:nvPr/>
        </p:nvSpPr>
        <p:spPr>
          <a:xfrm>
            <a:off x="395536" y="692696"/>
            <a:ext cx="8352928" cy="353943"/>
          </a:xfrm>
          <a:prstGeom prst="rect">
            <a:avLst/>
          </a:prstGeom>
          <a:noFill/>
        </p:spPr>
        <p:txBody>
          <a:bodyPr wrap="square" rtlCol="0">
            <a:spAutoFit/>
          </a:bodyPr>
          <a:lstStyle/>
          <a:p>
            <a:pPr marL="285750" lvl="1" indent="-285750">
              <a:buFont typeface="Wingdings" panose="05000000000000000000" pitchFamily="2" charset="2"/>
              <a:buChar char=""/>
            </a:pPr>
            <a:r>
              <a:rPr lang="es-MX" sz="1700" b="1" dirty="0">
                <a:solidFill>
                  <a:srgbClr val="182B47"/>
                </a:solidFill>
                <a:cs typeface="Arial" pitchFamily="34" charset="0"/>
              </a:rPr>
              <a:t>Etapa 3: Efecto directo del salario mínimo sobre la inflación</a:t>
            </a:r>
          </a:p>
        </p:txBody>
      </p:sp>
      <p:sp>
        <p:nvSpPr>
          <p:cNvPr id="13" name="Rectangle 5"/>
          <p:cNvSpPr>
            <a:spLocks noChangeArrowheads="1"/>
          </p:cNvSpPr>
          <p:nvPr/>
        </p:nvSpPr>
        <p:spPr bwMode="auto">
          <a:xfrm>
            <a:off x="421383" y="2267673"/>
            <a:ext cx="3798409" cy="738664"/>
          </a:xfrm>
          <a:prstGeom prst="rect">
            <a:avLst/>
          </a:prstGeom>
          <a:noFill/>
          <a:ln w="9525">
            <a:noFill/>
            <a:miter lim="800000"/>
            <a:headEnd/>
            <a:tailEnd/>
          </a:ln>
        </p:spPr>
        <p:txBody>
          <a:bodyPr wrap="square" lIns="0" tIns="0" rIns="0" bIns="0">
            <a:spAutoFit/>
          </a:bodyPr>
          <a:lstStyle/>
          <a:p>
            <a:pPr algn="ctr" eaLnBrk="0" hangingPunct="0"/>
            <a:r>
              <a:rPr lang="es-MX" sz="1600" b="1" dirty="0" smtClean="0">
                <a:solidFill>
                  <a:srgbClr val="182B47"/>
                </a:solidFill>
              </a:rPr>
              <a:t>Impacto sobre el Nivel de Precios ante un Choque de 1 por ciento al Salario Mínimo</a:t>
            </a:r>
            <a:endParaRPr lang="es-MX" sz="1600" b="1" baseline="30000" dirty="0">
              <a:solidFill>
                <a:srgbClr val="182B47"/>
              </a:solidFill>
            </a:endParaRPr>
          </a:p>
          <a:p>
            <a:pPr algn="ctr">
              <a:spcBef>
                <a:spcPct val="0"/>
              </a:spcBef>
            </a:pPr>
            <a:r>
              <a:rPr lang="es-MX" sz="1600" dirty="0" smtClean="0">
                <a:solidFill>
                  <a:srgbClr val="182B47"/>
                </a:solidFill>
              </a:rPr>
              <a:t>Cifras en por ciento</a:t>
            </a:r>
            <a:endParaRPr lang="es-MX" sz="1600" dirty="0">
              <a:solidFill>
                <a:srgbClr val="182B47"/>
              </a:solidFill>
            </a:endParaRPr>
          </a:p>
        </p:txBody>
      </p:sp>
      <p:sp>
        <p:nvSpPr>
          <p:cNvPr id="14" name="Rectangle 5"/>
          <p:cNvSpPr>
            <a:spLocks noChangeArrowheads="1"/>
          </p:cNvSpPr>
          <p:nvPr/>
        </p:nvSpPr>
        <p:spPr bwMode="auto">
          <a:xfrm>
            <a:off x="4788025" y="2282249"/>
            <a:ext cx="3960440" cy="738664"/>
          </a:xfrm>
          <a:prstGeom prst="rect">
            <a:avLst/>
          </a:prstGeom>
          <a:noFill/>
          <a:ln w="9525">
            <a:noFill/>
            <a:miter lim="800000"/>
            <a:headEnd/>
            <a:tailEnd/>
          </a:ln>
        </p:spPr>
        <p:txBody>
          <a:bodyPr wrap="square" lIns="0" tIns="0" rIns="0" bIns="0">
            <a:spAutoFit/>
          </a:bodyPr>
          <a:lstStyle/>
          <a:p>
            <a:pPr algn="ctr" eaLnBrk="0" hangingPunct="0"/>
            <a:r>
              <a:rPr lang="es-MX" sz="1600" b="1" dirty="0" smtClean="0">
                <a:solidFill>
                  <a:srgbClr val="182B47"/>
                </a:solidFill>
              </a:rPr>
              <a:t>Impacto sobre la Inflación Anual ante un Choque de 1 por ciento al Salario Mínimo</a:t>
            </a:r>
            <a:endParaRPr lang="es-MX" sz="1600" b="1" baseline="30000" dirty="0">
              <a:solidFill>
                <a:srgbClr val="182B47"/>
              </a:solidFill>
            </a:endParaRPr>
          </a:p>
          <a:p>
            <a:pPr algn="ctr">
              <a:spcBef>
                <a:spcPct val="0"/>
              </a:spcBef>
            </a:pPr>
            <a:r>
              <a:rPr lang="es-MX" sz="1600" dirty="0" smtClean="0">
                <a:solidFill>
                  <a:srgbClr val="182B47"/>
                </a:solidFill>
              </a:rPr>
              <a:t>Cifras en puntos porcentuales</a:t>
            </a:r>
            <a:endParaRPr lang="es-MX" sz="1600" dirty="0">
              <a:solidFill>
                <a:srgbClr val="182B47"/>
              </a:solidFill>
            </a:endParaRPr>
          </a:p>
        </p:txBody>
      </p:sp>
      <p:pic>
        <p:nvPicPr>
          <p:cNvPr id="15" name="Imagen 14"/>
          <p:cNvPicPr/>
          <p:nvPr>
            <p:extLst>
              <p:ext uri="{D42A27DB-BD31-4B8C-83A1-F6EECF244321}">
                <p14:modId xmlns:p14="http://schemas.microsoft.com/office/powerpoint/2010/main" val="2536043130"/>
              </p:ext>
            </p:extLst>
          </p:nvPr>
        </p:nvPicPr>
        <p:blipFill>
          <a:blip r:embed="rId3"/>
          <a:stretch>
            <a:fillRect/>
          </a:stretch>
        </p:blipFill>
        <p:spPr>
          <a:xfrm>
            <a:off x="415587" y="3020913"/>
            <a:ext cx="3810000" cy="3000375"/>
          </a:xfrm>
          <a:prstGeom prst="rect">
            <a:avLst/>
          </a:prstGeom>
        </p:spPr>
      </p:pic>
      <p:pic>
        <p:nvPicPr>
          <p:cNvPr id="16" name="Imagen 15"/>
          <p:cNvPicPr/>
          <p:nvPr>
            <p:extLst>
              <p:ext uri="{D42A27DB-BD31-4B8C-83A1-F6EECF244321}">
                <p14:modId xmlns:p14="http://schemas.microsoft.com/office/powerpoint/2010/main" val="3570839320"/>
              </p:ext>
            </p:extLst>
          </p:nvPr>
        </p:nvPicPr>
        <p:blipFill>
          <a:blip r:embed="rId4"/>
          <a:stretch>
            <a:fillRect/>
          </a:stretch>
        </p:blipFill>
        <p:spPr>
          <a:xfrm>
            <a:off x="4862513" y="3017738"/>
            <a:ext cx="3810000" cy="3000375"/>
          </a:xfrm>
          <a:prstGeom prst="rect">
            <a:avLst/>
          </a:prstGeom>
        </p:spPr>
      </p:pic>
    </p:spTree>
    <p:extLst>
      <p:ext uri="{BB962C8B-B14F-4D97-AF65-F5344CB8AC3E}">
        <p14:creationId xmlns:p14="http://schemas.microsoft.com/office/powerpoint/2010/main" val="1155381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19</a:t>
            </a:fld>
            <a:endParaRPr lang="es-MX" dirty="0"/>
          </a:p>
        </p:txBody>
      </p:sp>
      <p:sp>
        <p:nvSpPr>
          <p:cNvPr id="6" name="17 Título"/>
          <p:cNvSpPr txBox="1">
            <a:spLocks/>
          </p:cNvSpPr>
          <p:nvPr/>
        </p:nvSpPr>
        <p:spPr>
          <a:xfrm>
            <a:off x="163756" y="69338"/>
            <a:ext cx="8728724"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a:solidFill>
                  <a:srgbClr val="182B47"/>
                </a:solidFill>
              </a:rPr>
              <a:t>Metodología</a:t>
            </a:r>
          </a:p>
        </p:txBody>
      </p:sp>
      <p:sp>
        <p:nvSpPr>
          <p:cNvPr id="5" name="CuadroTexto 4"/>
          <p:cNvSpPr txBox="1"/>
          <p:nvPr/>
        </p:nvSpPr>
        <p:spPr>
          <a:xfrm>
            <a:off x="395536" y="786190"/>
            <a:ext cx="8352928" cy="338554"/>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4</a:t>
            </a:r>
            <a:r>
              <a:rPr lang="es-MX" sz="1600" b="1" dirty="0" smtClean="0">
                <a:solidFill>
                  <a:srgbClr val="182B47"/>
                </a:solidFill>
                <a:cs typeface="Arial" pitchFamily="34" charset="0"/>
              </a:rPr>
              <a:t>: Efecto de largo plazo</a:t>
            </a:r>
            <a:endParaRPr lang="es-MX" sz="1600" b="1" dirty="0">
              <a:solidFill>
                <a:srgbClr val="182B47"/>
              </a:solidFill>
              <a:cs typeface="Arial" pitchFamily="34" charset="0"/>
            </a:endParaRPr>
          </a:p>
        </p:txBody>
      </p:sp>
      <p:sp>
        <p:nvSpPr>
          <p:cNvPr id="7" name="2 Subtítulo"/>
          <p:cNvSpPr>
            <a:spLocks noGrp="1"/>
          </p:cNvSpPr>
          <p:nvPr>
            <p:ph type="subTitle" idx="1"/>
          </p:nvPr>
        </p:nvSpPr>
        <p:spPr>
          <a:xfrm>
            <a:off x="160035" y="1248867"/>
            <a:ext cx="8823929" cy="5472608"/>
          </a:xfrm>
        </p:spPr>
        <p:txBody>
          <a:bodyPr>
            <a:noAutofit/>
          </a:bodyPr>
          <a:lstStyle/>
          <a:p>
            <a:pPr marL="342900" lvl="1" indent="-342900" algn="just">
              <a:lnSpc>
                <a:spcPct val="110000"/>
              </a:lnSpc>
              <a:spcBef>
                <a:spcPts val="600"/>
              </a:spcBef>
              <a:spcAft>
                <a:spcPts val="600"/>
              </a:spcAft>
              <a:buClr>
                <a:srgbClr val="182B47"/>
              </a:buClr>
              <a:buSzPct val="80000"/>
              <a:buFont typeface="Wingdings" pitchFamily="2" charset="2"/>
              <a:buChar char="n"/>
            </a:pPr>
            <a:r>
              <a:rPr lang="es-MX" sz="1700" dirty="0" smtClean="0">
                <a:solidFill>
                  <a:schemeClr val="tx1"/>
                </a:solidFill>
              </a:rPr>
              <a:t>La estimación de los efectos directos anteriores se </a:t>
            </a:r>
            <a:r>
              <a:rPr lang="es-MX" sz="1700" dirty="0">
                <a:solidFill>
                  <a:schemeClr val="tx1"/>
                </a:solidFill>
              </a:rPr>
              <a:t>obtuvieron con información que corresponde a un periodo de la economía mexicana que se ha caracterizado por tener una inflación baja y estable </a:t>
            </a:r>
            <a:r>
              <a:rPr lang="es-MX" sz="1700" dirty="0" smtClean="0">
                <a:solidFill>
                  <a:schemeClr val="tx1"/>
                </a:solidFill>
              </a:rPr>
              <a:t>con </a:t>
            </a:r>
            <a:r>
              <a:rPr lang="es-MX" sz="1700" dirty="0">
                <a:solidFill>
                  <a:schemeClr val="tx1"/>
                </a:solidFill>
              </a:rPr>
              <a:t>incrementos moderados en el salario mínimo. </a:t>
            </a:r>
            <a:endParaRPr lang="es-MX" sz="1700" dirty="0" smtClean="0">
              <a:solidFill>
                <a:schemeClr val="tx1"/>
              </a:solidFill>
            </a:endParaRPr>
          </a:p>
          <a:p>
            <a:pPr marL="342900" lvl="1" indent="-342900" algn="just">
              <a:lnSpc>
                <a:spcPct val="110000"/>
              </a:lnSpc>
              <a:spcBef>
                <a:spcPts val="600"/>
              </a:spcBef>
              <a:spcAft>
                <a:spcPts val="600"/>
              </a:spcAft>
              <a:buClr>
                <a:srgbClr val="182B47"/>
              </a:buClr>
              <a:buSzPct val="80000"/>
              <a:buFont typeface="Wingdings" pitchFamily="2" charset="2"/>
              <a:buChar char="n"/>
            </a:pPr>
            <a:r>
              <a:rPr lang="es-MX" sz="1700" dirty="0" smtClean="0">
                <a:solidFill>
                  <a:schemeClr val="tx1"/>
                </a:solidFill>
              </a:rPr>
              <a:t>Sin embargo</a:t>
            </a:r>
            <a:r>
              <a:rPr lang="es-MX" sz="1700" dirty="0">
                <a:solidFill>
                  <a:schemeClr val="tx1"/>
                </a:solidFill>
              </a:rPr>
              <a:t>, </a:t>
            </a:r>
            <a:r>
              <a:rPr lang="es-MX" sz="1700" u="sng" dirty="0" smtClean="0">
                <a:solidFill>
                  <a:schemeClr val="tx1"/>
                </a:solidFill>
              </a:rPr>
              <a:t>si </a:t>
            </a:r>
            <a:r>
              <a:rPr lang="es-MX" sz="1700" u="sng" dirty="0">
                <a:solidFill>
                  <a:schemeClr val="tx1"/>
                </a:solidFill>
              </a:rPr>
              <a:t>el aumento del salario mínimo </a:t>
            </a:r>
            <a:r>
              <a:rPr lang="es-MX" sz="1700" u="sng" dirty="0" smtClean="0">
                <a:solidFill>
                  <a:schemeClr val="tx1"/>
                </a:solidFill>
              </a:rPr>
              <a:t>fuera </a:t>
            </a:r>
            <a:r>
              <a:rPr lang="es-MX" sz="1700" u="sng" dirty="0">
                <a:solidFill>
                  <a:schemeClr val="tx1"/>
                </a:solidFill>
              </a:rPr>
              <a:t>de una magnitud relativamente </a:t>
            </a:r>
            <a:r>
              <a:rPr lang="es-MX" sz="1700" u="sng" dirty="0" smtClean="0">
                <a:solidFill>
                  <a:schemeClr val="tx1"/>
                </a:solidFill>
              </a:rPr>
              <a:t>elevada</a:t>
            </a:r>
            <a:r>
              <a:rPr lang="es-MX" sz="1700" dirty="0" smtClean="0">
                <a:solidFill>
                  <a:schemeClr val="tx1"/>
                </a:solidFill>
              </a:rPr>
              <a:t>, podrían presentarse efectos </a:t>
            </a:r>
            <a:r>
              <a:rPr lang="es-MX" sz="1700" dirty="0">
                <a:solidFill>
                  <a:schemeClr val="tx1"/>
                </a:solidFill>
              </a:rPr>
              <a:t>adicionales de </a:t>
            </a:r>
            <a:r>
              <a:rPr lang="es-MX" sz="1700" b="1" dirty="0">
                <a:solidFill>
                  <a:schemeClr val="tx1"/>
                </a:solidFill>
              </a:rPr>
              <a:t>largo </a:t>
            </a:r>
            <a:r>
              <a:rPr lang="es-MX" sz="1700" b="1" dirty="0" smtClean="0">
                <a:solidFill>
                  <a:schemeClr val="tx1"/>
                </a:solidFill>
              </a:rPr>
              <a:t>plazo</a:t>
            </a:r>
            <a:r>
              <a:rPr lang="es-MX" sz="1700" dirty="0" smtClean="0">
                <a:solidFill>
                  <a:schemeClr val="tx1"/>
                </a:solidFill>
              </a:rPr>
              <a:t>, derivados de la retroalimentación entre </a:t>
            </a:r>
            <a:r>
              <a:rPr lang="es-MX" sz="1700" dirty="0">
                <a:solidFill>
                  <a:schemeClr val="tx1"/>
                </a:solidFill>
              </a:rPr>
              <a:t>las variables económicas, como es el caso de la relación entre la inflación y el tipo de cambio</a:t>
            </a:r>
            <a:r>
              <a:rPr lang="es-MX" sz="1700" dirty="0" smtClean="0">
                <a:solidFill>
                  <a:schemeClr val="tx1"/>
                </a:solidFill>
              </a:rPr>
              <a:t>.</a:t>
            </a:r>
            <a:endParaRPr lang="es-MX" sz="1700" dirty="0">
              <a:solidFill>
                <a:schemeClr val="tx1"/>
              </a:solidFill>
            </a:endParaRPr>
          </a:p>
          <a:p>
            <a:pPr marL="342900" lvl="1" indent="-342900" algn="just">
              <a:lnSpc>
                <a:spcPct val="110000"/>
              </a:lnSpc>
              <a:spcBef>
                <a:spcPts val="600"/>
              </a:spcBef>
              <a:spcAft>
                <a:spcPts val="600"/>
              </a:spcAft>
              <a:buClr>
                <a:srgbClr val="182B47"/>
              </a:buClr>
              <a:buSzPct val="80000"/>
              <a:buFont typeface="Wingdings" pitchFamily="2" charset="2"/>
              <a:buChar char="n"/>
            </a:pPr>
            <a:r>
              <a:rPr lang="es-MX" sz="1700" dirty="0" smtClean="0">
                <a:solidFill>
                  <a:schemeClr val="tx1"/>
                </a:solidFill>
              </a:rPr>
              <a:t>En particular, el canal del tipo de cambio nominal responde a lo siguiente:</a:t>
            </a:r>
          </a:p>
          <a:p>
            <a:pPr marL="800100" lvl="2" indent="-342900" algn="just">
              <a:lnSpc>
                <a:spcPct val="110000"/>
              </a:lnSpc>
              <a:spcBef>
                <a:spcPts val="600"/>
              </a:spcBef>
              <a:spcAft>
                <a:spcPts val="600"/>
              </a:spcAft>
              <a:buClr>
                <a:schemeClr val="tx1"/>
              </a:buClr>
              <a:buSzPct val="80000"/>
              <a:buFont typeface="Wingdings" panose="05000000000000000000" pitchFamily="2" charset="2"/>
              <a:buChar char="ü"/>
            </a:pPr>
            <a:r>
              <a:rPr lang="es-MX" sz="1600" dirty="0" smtClean="0">
                <a:solidFill>
                  <a:schemeClr val="tx1"/>
                </a:solidFill>
              </a:rPr>
              <a:t>Las </a:t>
            </a:r>
            <a:r>
              <a:rPr lang="es-MX" sz="1600" dirty="0">
                <a:solidFill>
                  <a:schemeClr val="tx1"/>
                </a:solidFill>
              </a:rPr>
              <a:t>empresas </a:t>
            </a:r>
            <a:r>
              <a:rPr lang="es-MX" sz="1600" dirty="0" smtClean="0">
                <a:solidFill>
                  <a:schemeClr val="tx1"/>
                </a:solidFill>
              </a:rPr>
              <a:t>exportadoras </a:t>
            </a:r>
            <a:r>
              <a:rPr lang="es-MX" sz="1600" dirty="0">
                <a:solidFill>
                  <a:schemeClr val="tx1"/>
                </a:solidFill>
              </a:rPr>
              <a:t>son tomadoras de precios internacionales, por lo que no pueden traspasar los incrementos en sus costos laborales a los precios de sus productos. </a:t>
            </a:r>
          </a:p>
          <a:p>
            <a:pPr marL="800100" lvl="2" indent="-342900" algn="just">
              <a:lnSpc>
                <a:spcPct val="110000"/>
              </a:lnSpc>
              <a:spcBef>
                <a:spcPts val="600"/>
              </a:spcBef>
              <a:spcAft>
                <a:spcPts val="600"/>
              </a:spcAft>
              <a:buClr>
                <a:schemeClr val="tx1"/>
              </a:buClr>
              <a:buSzPct val="80000"/>
              <a:buFont typeface="Wingdings" panose="05000000000000000000" pitchFamily="2" charset="2"/>
              <a:buChar char="ü"/>
            </a:pPr>
            <a:r>
              <a:rPr lang="es-MX" sz="1600" dirty="0" smtClean="0">
                <a:solidFill>
                  <a:schemeClr val="tx1"/>
                </a:solidFill>
              </a:rPr>
              <a:t>En consecuencia, reducirían sus </a:t>
            </a:r>
            <a:r>
              <a:rPr lang="es-MX" sz="1600" dirty="0">
                <a:solidFill>
                  <a:schemeClr val="tx1"/>
                </a:solidFill>
              </a:rPr>
              <a:t>exportaciones.</a:t>
            </a:r>
          </a:p>
          <a:p>
            <a:pPr marL="800100" lvl="2" indent="-342900" algn="just">
              <a:lnSpc>
                <a:spcPct val="110000"/>
              </a:lnSpc>
              <a:spcBef>
                <a:spcPts val="600"/>
              </a:spcBef>
              <a:spcAft>
                <a:spcPts val="600"/>
              </a:spcAft>
              <a:buClr>
                <a:schemeClr val="tx1"/>
              </a:buClr>
              <a:buSzPct val="80000"/>
              <a:buFont typeface="Wingdings" panose="05000000000000000000" pitchFamily="2" charset="2"/>
              <a:buChar char="ü"/>
            </a:pPr>
            <a:r>
              <a:rPr lang="es-MX" sz="1600" dirty="0">
                <a:solidFill>
                  <a:schemeClr val="tx1"/>
                </a:solidFill>
              </a:rPr>
              <a:t>Esta situación deterioraría el déficit de la balanza comercial del </a:t>
            </a:r>
            <a:r>
              <a:rPr lang="es-MX" sz="1600" dirty="0" smtClean="0">
                <a:solidFill>
                  <a:schemeClr val="tx1"/>
                </a:solidFill>
              </a:rPr>
              <a:t>país, desequilibrio que se </a:t>
            </a:r>
            <a:r>
              <a:rPr lang="es-MX" sz="1600" dirty="0">
                <a:solidFill>
                  <a:schemeClr val="tx1"/>
                </a:solidFill>
              </a:rPr>
              <a:t>corregiría endógenamente a través de una depreciación del tipo de </a:t>
            </a:r>
            <a:r>
              <a:rPr lang="es-MX" sz="1600" dirty="0" smtClean="0">
                <a:solidFill>
                  <a:schemeClr val="tx1"/>
                </a:solidFill>
              </a:rPr>
              <a:t>cambio.</a:t>
            </a:r>
            <a:endParaRPr lang="es-MX" sz="1500" dirty="0" smtClean="0">
              <a:solidFill>
                <a:schemeClr val="tx1"/>
              </a:solidFill>
            </a:endParaRPr>
          </a:p>
        </p:txBody>
      </p:sp>
    </p:spTree>
    <p:extLst>
      <p:ext uri="{BB962C8B-B14F-4D97-AF65-F5344CB8AC3E}">
        <p14:creationId xmlns:p14="http://schemas.microsoft.com/office/powerpoint/2010/main" val="3638763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14" name="13 Rectángulo redondeado"/>
          <p:cNvSpPr/>
          <p:nvPr/>
        </p:nvSpPr>
        <p:spPr>
          <a:xfrm>
            <a:off x="1187624" y="1988840"/>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Mecanismos de ajuste</a:t>
            </a:r>
            <a:endParaRPr lang="es-MX" sz="3200" b="1" dirty="0">
              <a:solidFill>
                <a:srgbClr val="4D4D4D"/>
              </a:solidFill>
            </a:endParaRPr>
          </a:p>
        </p:txBody>
      </p:sp>
      <p:sp>
        <p:nvSpPr>
          <p:cNvPr id="15" name="14 Rectángulo redondeado"/>
          <p:cNvSpPr/>
          <p:nvPr/>
        </p:nvSpPr>
        <p:spPr>
          <a:xfrm>
            <a:off x="323528" y="196025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2</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2</a:t>
            </a:fld>
            <a:endParaRPr lang="es-MX" dirty="0">
              <a:solidFill>
                <a:srgbClr val="FFFFFF"/>
              </a:solidFill>
            </a:endParaRPr>
          </a:p>
        </p:txBody>
      </p:sp>
      <p:sp>
        <p:nvSpPr>
          <p:cNvPr id="18" name="13 Rectángulo redondeado"/>
          <p:cNvSpPr/>
          <p:nvPr/>
        </p:nvSpPr>
        <p:spPr>
          <a:xfrm>
            <a:off x="1187628" y="1153331"/>
            <a:ext cx="7812356" cy="69569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chemeClr val="bg1"/>
                </a:solidFill>
              </a:rPr>
              <a:t>Introducción</a:t>
            </a:r>
            <a:endParaRPr lang="es-MX" sz="3200" b="1" dirty="0">
              <a:solidFill>
                <a:schemeClr val="bg1"/>
              </a:solidFill>
            </a:endParaRPr>
          </a:p>
        </p:txBody>
      </p:sp>
      <p:sp>
        <p:nvSpPr>
          <p:cNvPr id="19" name="14 Rectángulo redondeado"/>
          <p:cNvSpPr/>
          <p:nvPr/>
        </p:nvSpPr>
        <p:spPr>
          <a:xfrm>
            <a:off x="323532" y="1124744"/>
            <a:ext cx="864100" cy="74866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1</a:t>
            </a:r>
          </a:p>
        </p:txBody>
      </p:sp>
      <p:sp>
        <p:nvSpPr>
          <p:cNvPr id="22" name="13 Rectángulo redondeado"/>
          <p:cNvSpPr/>
          <p:nvPr/>
        </p:nvSpPr>
        <p:spPr>
          <a:xfrm>
            <a:off x="1187628" y="2809515"/>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a:t>
            </a:r>
            <a:endParaRPr lang="es-MX" sz="3200" b="1" dirty="0">
              <a:solidFill>
                <a:srgbClr val="4D4D4D"/>
              </a:solidFill>
            </a:endParaRPr>
          </a:p>
        </p:txBody>
      </p:sp>
      <p:sp>
        <p:nvSpPr>
          <p:cNvPr id="23" name="14 Rectángulo redondeado"/>
          <p:cNvSpPr/>
          <p:nvPr/>
        </p:nvSpPr>
        <p:spPr>
          <a:xfrm>
            <a:off x="323532" y="2780928"/>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
        <p:nvSpPr>
          <p:cNvPr id="24" name="13 Rectángulo redondeado"/>
          <p:cNvSpPr/>
          <p:nvPr/>
        </p:nvSpPr>
        <p:spPr>
          <a:xfrm>
            <a:off x="1187624" y="3645024"/>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Escenarios de incrementos al </a:t>
            </a:r>
            <a:r>
              <a:rPr lang="es-MX" sz="3200" b="1" dirty="0" smtClean="0">
                <a:solidFill>
                  <a:srgbClr val="4D4D4D"/>
                </a:solidFill>
              </a:rPr>
              <a:t>salario mínimo</a:t>
            </a:r>
            <a:endParaRPr lang="es-MX" sz="3200" b="1" dirty="0">
              <a:solidFill>
                <a:srgbClr val="4D4D4D"/>
              </a:solidFill>
            </a:endParaRPr>
          </a:p>
        </p:txBody>
      </p:sp>
      <p:sp>
        <p:nvSpPr>
          <p:cNvPr id="25" name="14 Rectángulo redondeado"/>
          <p:cNvSpPr/>
          <p:nvPr/>
        </p:nvSpPr>
        <p:spPr>
          <a:xfrm>
            <a:off x="323528" y="3616437"/>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4</a:t>
            </a:r>
            <a:endParaRPr lang="es-MX" sz="3200" b="1" dirty="0">
              <a:solidFill>
                <a:srgbClr val="4D4D4D"/>
              </a:solidFill>
            </a:endParaRPr>
          </a:p>
        </p:txBody>
      </p:sp>
      <p:sp>
        <p:nvSpPr>
          <p:cNvPr id="26" name="13 Rectángulo redondeado"/>
          <p:cNvSpPr/>
          <p:nvPr/>
        </p:nvSpPr>
        <p:spPr>
          <a:xfrm>
            <a:off x="1187628" y="4509120"/>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27" name="14 Rectángulo redondeado"/>
          <p:cNvSpPr/>
          <p:nvPr/>
        </p:nvSpPr>
        <p:spPr>
          <a:xfrm>
            <a:off x="323532" y="448053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5</a:t>
            </a:r>
            <a:endParaRPr lang="es-MX" sz="3200" b="1" dirty="0">
              <a:solidFill>
                <a:srgbClr val="4D4D4D"/>
              </a:solidFill>
            </a:endParaRPr>
          </a:p>
        </p:txBody>
      </p:sp>
    </p:spTree>
    <p:extLst>
      <p:ext uri="{BB962C8B-B14F-4D97-AF65-F5344CB8AC3E}">
        <p14:creationId xmlns:p14="http://schemas.microsoft.com/office/powerpoint/2010/main" val="53945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44839" y="1196752"/>
                <a:ext cx="8823929" cy="5472608"/>
              </a:xfrm>
            </p:spPr>
            <p:txBody>
              <a:bodyPr>
                <a:noAutofit/>
              </a:bodyPr>
              <a:lstStyle/>
              <a:p>
                <a:pPr marL="342900" lvl="1" indent="-342900" algn="just">
                  <a:lnSpc>
                    <a:spcPct val="110000"/>
                  </a:lnSpc>
                  <a:spcBef>
                    <a:spcPts val="600"/>
                  </a:spcBef>
                  <a:spcAft>
                    <a:spcPts val="600"/>
                  </a:spcAft>
                  <a:buClr>
                    <a:srgbClr val="182B47"/>
                  </a:buClr>
                  <a:buSzPct val="80000"/>
                  <a:buFont typeface="Wingdings" pitchFamily="2" charset="2"/>
                  <a:buChar char="n"/>
                </a:pPr>
                <a:r>
                  <a:rPr lang="es-MX" sz="1600" dirty="0" smtClean="0">
                    <a:solidFill>
                      <a:schemeClr val="tx1"/>
                    </a:solidFill>
                  </a:rPr>
                  <a:t>Por lo anterior, se estima la relación de largo plazo entre el nivel de precios, el </a:t>
                </a:r>
                <a:r>
                  <a:rPr lang="es-MX" sz="1600" dirty="0">
                    <a:solidFill>
                      <a:schemeClr val="tx1"/>
                    </a:solidFill>
                  </a:rPr>
                  <a:t>salario mínimo </a:t>
                </a:r>
                <a:r>
                  <a:rPr lang="es-MX" sz="1600" dirty="0" smtClean="0">
                    <a:solidFill>
                      <a:schemeClr val="tx1"/>
                    </a:solidFill>
                  </a:rPr>
                  <a:t>y el tipo de cambio en </a:t>
                </a:r>
                <a:r>
                  <a:rPr lang="es-MX" sz="1600" dirty="0">
                    <a:solidFill>
                      <a:schemeClr val="tx1"/>
                    </a:solidFill>
                  </a:rPr>
                  <a:t>México </a:t>
                </a:r>
                <a:r>
                  <a:rPr lang="es-MX" sz="1600" dirty="0" smtClean="0">
                    <a:solidFill>
                      <a:schemeClr val="tx1"/>
                    </a:solidFill>
                  </a:rPr>
                  <a:t>usando datos anuales para </a:t>
                </a:r>
                <a:r>
                  <a:rPr lang="es-MX" sz="1600" dirty="0">
                    <a:solidFill>
                      <a:schemeClr val="tx1"/>
                    </a:solidFill>
                  </a:rPr>
                  <a:t>el </a:t>
                </a:r>
                <a:r>
                  <a:rPr lang="es-MX" sz="1600" dirty="0" smtClean="0">
                    <a:solidFill>
                      <a:schemeClr val="tx1"/>
                    </a:solidFill>
                  </a:rPr>
                  <a:t>periodo 1976-2015, el cual incluye episodios que permiten identificar el efecto de un incremento elevado en el salario mínimo en un entorno en el que la inflación y el tipo de cambio pueden llegar a retroalimentarse:</a:t>
                </a:r>
                <a:endParaRPr lang="es-MX" sz="1600" dirty="0">
                  <a:solidFill>
                    <a:schemeClr val="tx1"/>
                  </a:solidFill>
                </a:endParaRPr>
              </a:p>
              <a:p>
                <a:pPr marL="800100" lvl="2" indent="-342900" algn="just">
                  <a:lnSpc>
                    <a:spcPct val="110000"/>
                  </a:lnSpc>
                  <a:spcBef>
                    <a:spcPts val="600"/>
                  </a:spcBef>
                  <a:spcAft>
                    <a:spcPts val="600"/>
                  </a:spcAft>
                  <a:buClr>
                    <a:schemeClr val="tx1"/>
                  </a:buClr>
                  <a:buSzPct val="80000"/>
                  <a:buFont typeface="Wingdings" panose="05000000000000000000" pitchFamily="2" charset="2"/>
                  <a:buChar char="ü"/>
                </a:pPr>
                <a:r>
                  <a:rPr lang="es-MX" sz="1600" dirty="0" smtClean="0">
                    <a:solidFill>
                      <a:srgbClr val="182B47"/>
                    </a:solidFill>
                  </a:rPr>
                  <a:t>Se llevó a cabo un análisis multivariado para identificar la relación de largo plazo entre estas variables (expresadas en logaritmo natural). Los resultados indican que, para el periodo de estudio, existe una relación de largo plazo entre estas variables; es decir, se encuentran </a:t>
                </a:r>
                <a:r>
                  <a:rPr lang="es-MX" sz="1600" dirty="0" err="1" smtClean="0">
                    <a:solidFill>
                      <a:srgbClr val="182B47"/>
                    </a:solidFill>
                  </a:rPr>
                  <a:t>cointegradas</a:t>
                </a:r>
                <a:r>
                  <a:rPr lang="es-MX" sz="1600" dirty="0" smtClean="0">
                    <a:solidFill>
                      <a:srgbClr val="182B47"/>
                    </a:solidFill>
                  </a:rPr>
                  <a:t>.</a:t>
                </a:r>
                <a:r>
                  <a:rPr lang="es-MX" sz="1600" baseline="30000" dirty="0" smtClean="0">
                    <a:solidFill>
                      <a:srgbClr val="182B47"/>
                    </a:solidFill>
                  </a:rPr>
                  <a:t> </a:t>
                </a:r>
                <a:r>
                  <a:rPr lang="es-MX" sz="1600" dirty="0" smtClean="0">
                    <a:solidFill>
                      <a:srgbClr val="182B47"/>
                    </a:solidFill>
                  </a:rPr>
                  <a:t>Dicha relación está capturada por la siguiente ecuación:</a:t>
                </a:r>
                <a:r>
                  <a:rPr lang="es-MX" sz="1600" baseline="30000" dirty="0" smtClean="0">
                    <a:solidFill>
                      <a:srgbClr val="182B47"/>
                    </a:solidFill>
                  </a:rPr>
                  <a:t>1/</a:t>
                </a:r>
              </a:p>
              <a:p>
                <a:pPr marL="457200" lvl="2">
                  <a:lnSpc>
                    <a:spcPct val="110000"/>
                  </a:lnSpc>
                  <a:spcBef>
                    <a:spcPts val="600"/>
                  </a:spcBef>
                  <a:buClr>
                    <a:schemeClr val="tx1"/>
                  </a:buClr>
                  <a:buSzPct val="80000"/>
                </a:pPr>
                <a14:m>
                  <m:oMathPara xmlns:m="http://schemas.openxmlformats.org/officeDocument/2006/math">
                    <m:oMathParaPr>
                      <m:jc m:val="centerGroup"/>
                    </m:oMathParaPr>
                    <m:oMath xmlns:m="http://schemas.openxmlformats.org/officeDocument/2006/math">
                      <m:func>
                        <m:funcPr>
                          <m:ctrlPr>
                            <a:rPr lang="es-MX" sz="1600" i="1">
                              <a:solidFill>
                                <a:srgbClr val="182B47"/>
                              </a:solidFill>
                              <a:latin typeface="Cambria Math" panose="02040503050406030204" pitchFamily="18" charset="0"/>
                            </a:rPr>
                          </m:ctrlPr>
                        </m:funcPr>
                        <m:fName>
                          <m:r>
                            <m:rPr>
                              <m:sty m:val="p"/>
                            </m:rPr>
                            <a:rPr lang="es-MX" sz="1600">
                              <a:solidFill>
                                <a:srgbClr val="182B47"/>
                              </a:solidFill>
                              <a:latin typeface="Cambria Math" panose="02040503050406030204" pitchFamily="18" charset="0"/>
                            </a:rPr>
                            <m:t>log</m:t>
                          </m:r>
                        </m:fName>
                        <m:e>
                          <m:d>
                            <m:dPr>
                              <m:ctrlPr>
                                <a:rPr lang="es-MX" sz="1600" i="1">
                                  <a:solidFill>
                                    <a:srgbClr val="182B47"/>
                                  </a:solidFill>
                                  <a:latin typeface="Cambria Math" panose="02040503050406030204" pitchFamily="18" charset="0"/>
                                </a:rPr>
                              </m:ctrlPr>
                            </m:dPr>
                            <m:e>
                              <m:r>
                                <a:rPr lang="es-MX" sz="1600" i="1">
                                  <a:solidFill>
                                    <a:srgbClr val="182B47"/>
                                  </a:solidFill>
                                  <a:latin typeface="Cambria Math" panose="02040503050406030204" pitchFamily="18" charset="0"/>
                                </a:rPr>
                                <m:t>𝐼𝑁𝑃𝐶</m:t>
                              </m:r>
                              <m:r>
                                <a:rPr lang="es-MX" sz="1600" i="1" baseline="-25000">
                                  <a:solidFill>
                                    <a:srgbClr val="182B47"/>
                                  </a:solidFill>
                                  <a:latin typeface="Cambria Math" panose="02040503050406030204" pitchFamily="18" charset="0"/>
                                </a:rPr>
                                <m:t>𝑡</m:t>
                              </m:r>
                            </m:e>
                          </m:d>
                        </m:e>
                      </m:func>
                      <m:r>
                        <a:rPr lang="es-MX" sz="1600" b="0" i="1" smtClean="0">
                          <a:solidFill>
                            <a:srgbClr val="182B47"/>
                          </a:solidFill>
                          <a:latin typeface="Cambria Math" panose="02040503050406030204" pitchFamily="18" charset="0"/>
                        </a:rPr>
                        <m:t>=</m:t>
                      </m:r>
                      <m:r>
                        <a:rPr lang="es-MX" sz="1600" i="1">
                          <a:solidFill>
                            <a:srgbClr val="182B47"/>
                          </a:solidFill>
                          <a:latin typeface="Cambria Math" panose="02040503050406030204" pitchFamily="18" charset="0"/>
                        </a:rPr>
                        <m:t>0.521</m:t>
                      </m:r>
                      <m:func>
                        <m:funcPr>
                          <m:ctrlPr>
                            <a:rPr lang="es-MX" sz="1600" i="1" dirty="0">
                              <a:solidFill>
                                <a:srgbClr val="182B47"/>
                              </a:solidFill>
                              <a:latin typeface="Cambria Math" panose="02040503050406030204" pitchFamily="18" charset="0"/>
                            </a:rPr>
                          </m:ctrlPr>
                        </m:funcPr>
                        <m:fName>
                          <m:r>
                            <m:rPr>
                              <m:sty m:val="p"/>
                            </m:rPr>
                            <a:rPr lang="es-MX" sz="1600">
                              <a:solidFill>
                                <a:srgbClr val="182B47"/>
                              </a:solidFill>
                              <a:latin typeface="Cambria Math" panose="02040503050406030204" pitchFamily="18" charset="0"/>
                            </a:rPr>
                            <m:t>log</m:t>
                          </m:r>
                        </m:fName>
                        <m:e>
                          <m:d>
                            <m:dPr>
                              <m:ctrlPr>
                                <a:rPr lang="es-MX" sz="1600" i="1">
                                  <a:solidFill>
                                    <a:srgbClr val="182B47"/>
                                  </a:solidFill>
                                  <a:latin typeface="Cambria Math" panose="02040503050406030204" pitchFamily="18" charset="0"/>
                                </a:rPr>
                              </m:ctrlPr>
                            </m:dPr>
                            <m:e>
                              <m:r>
                                <a:rPr lang="es-MX" sz="1600" i="1">
                                  <a:solidFill>
                                    <a:srgbClr val="182B47"/>
                                  </a:solidFill>
                                  <a:latin typeface="Cambria Math" panose="02040503050406030204" pitchFamily="18" charset="0"/>
                                </a:rPr>
                                <m:t>𝑆</m:t>
                              </m:r>
                              <m:r>
                                <a:rPr lang="es-MX" sz="1600" i="1" baseline="-25000">
                                  <a:solidFill>
                                    <a:srgbClr val="182B47"/>
                                  </a:solidFill>
                                  <a:latin typeface="Cambria Math" panose="02040503050406030204" pitchFamily="18" charset="0"/>
                                </a:rPr>
                                <m:t>𝑡</m:t>
                              </m:r>
                            </m:e>
                          </m:d>
                        </m:e>
                      </m:func>
                      <m:r>
                        <a:rPr lang="es-MX" sz="1600" i="1">
                          <a:solidFill>
                            <a:srgbClr val="182B47"/>
                          </a:solidFill>
                          <a:latin typeface="Cambria Math" panose="02040503050406030204" pitchFamily="18" charset="0"/>
                        </a:rPr>
                        <m:t>+0.</m:t>
                      </m:r>
                      <m:r>
                        <m:rPr>
                          <m:nor/>
                        </m:rPr>
                        <a:rPr lang="es-MX" sz="1600">
                          <a:solidFill>
                            <a:srgbClr val="182B47"/>
                          </a:solidFill>
                          <a:latin typeface="Cambria Math" panose="02040503050406030204" pitchFamily="18" charset="0"/>
                        </a:rPr>
                        <m:t>659 </m:t>
                      </m:r>
                      <m:r>
                        <m:rPr>
                          <m:nor/>
                        </m:rPr>
                        <a:rPr lang="es-MX" sz="1600">
                          <a:solidFill>
                            <a:srgbClr val="182B47"/>
                          </a:solidFill>
                          <a:latin typeface="Cambria Math"/>
                        </a:rPr>
                        <m:t>log</m:t>
                      </m:r>
                      <m:r>
                        <m:rPr>
                          <m:nor/>
                        </m:rPr>
                        <a:rPr lang="es-MX" sz="1600">
                          <a:solidFill>
                            <a:srgbClr val="182B47"/>
                          </a:solidFill>
                          <a:latin typeface="Cambria Math"/>
                        </a:rPr>
                        <m:t>(</m:t>
                      </m:r>
                      <m:r>
                        <m:rPr>
                          <m:nor/>
                        </m:rPr>
                        <a:rPr lang="es-MX" sz="1600" i="1">
                          <a:solidFill>
                            <a:srgbClr val="182B47"/>
                          </a:solidFill>
                          <a:latin typeface="Cambria Math"/>
                        </a:rPr>
                        <m:t>SM</m:t>
                      </m:r>
                      <m:r>
                        <m:rPr>
                          <m:nor/>
                        </m:rPr>
                        <a:rPr lang="es-MX" sz="1600" baseline="-25000">
                          <a:solidFill>
                            <a:srgbClr val="182B47"/>
                          </a:solidFill>
                          <a:latin typeface="Cambria Math"/>
                        </a:rPr>
                        <m:t>t</m:t>
                      </m:r>
                      <m:r>
                        <m:rPr>
                          <m:nor/>
                        </m:rPr>
                        <a:rPr lang="es-MX" sz="1600">
                          <a:solidFill>
                            <a:srgbClr val="182B47"/>
                          </a:solidFill>
                          <a:latin typeface="Cambria Math"/>
                        </a:rPr>
                        <m:t>)</m:t>
                      </m:r>
                      <m:r>
                        <m:rPr>
                          <m:nor/>
                        </m:rPr>
                        <a:rPr lang="es-MX" sz="1600" b="0" i="0" smtClean="0">
                          <a:solidFill>
                            <a:srgbClr val="182B47"/>
                          </a:solidFill>
                          <a:latin typeface="Cambria Math"/>
                        </a:rPr>
                        <m:t>+</m:t>
                      </m:r>
                      <m:r>
                        <m:rPr>
                          <m:nor/>
                        </m:rPr>
                        <a:rPr lang="es-MX" sz="1600" b="0" i="0" smtClean="0">
                          <a:solidFill>
                            <a:srgbClr val="182B47"/>
                          </a:solidFill>
                          <a:latin typeface="Cambria Math"/>
                        </a:rPr>
                        <m:t>z</m:t>
                      </m:r>
                      <m:r>
                        <a:rPr lang="es-MX" sz="1600" b="0" i="1" baseline="-25000" smtClean="0">
                          <a:solidFill>
                            <a:srgbClr val="182B47"/>
                          </a:solidFill>
                          <a:latin typeface="Cambria Math" panose="02040503050406030204" pitchFamily="18" charset="0"/>
                        </a:rPr>
                        <m:t>𝑡</m:t>
                      </m:r>
                    </m:oMath>
                  </m:oMathPara>
                </a14:m>
                <a:endParaRPr lang="es-MX" sz="1600" b="0" i="1" baseline="-25000" dirty="0" smtClean="0">
                  <a:solidFill>
                    <a:srgbClr val="182B47"/>
                  </a:solidFill>
                  <a:latin typeface="Cambria Math" panose="02040503050406030204" pitchFamily="18" charset="0"/>
                </a:endParaRPr>
              </a:p>
              <a:p>
                <a:pPr marL="457200" lvl="2">
                  <a:lnSpc>
                    <a:spcPct val="110000"/>
                  </a:lnSpc>
                  <a:spcBef>
                    <a:spcPts val="600"/>
                  </a:spcBef>
                  <a:buClr>
                    <a:schemeClr val="tx1"/>
                  </a:buClr>
                  <a:buSzPct val="80000"/>
                </a:pPr>
                <a:r>
                  <a:rPr lang="es-MX" sz="1600" dirty="0" smtClean="0">
                    <a:solidFill>
                      <a:srgbClr val="182B47"/>
                    </a:solidFill>
                  </a:rPr>
                  <a:t>   </a:t>
                </a:r>
                <a14:m>
                  <m:oMath xmlns:m="http://schemas.openxmlformats.org/officeDocument/2006/math">
                    <m:d>
                      <m:dPr>
                        <m:ctrlPr>
                          <a:rPr lang="es-MX" sz="1600" i="1">
                            <a:solidFill>
                              <a:srgbClr val="182B47"/>
                            </a:solidFill>
                            <a:latin typeface="Cambria Math" panose="02040503050406030204" pitchFamily="18" charset="0"/>
                          </a:rPr>
                        </m:ctrlPr>
                      </m:dPr>
                      <m:e>
                        <m:r>
                          <a:rPr lang="es-MX" sz="1600" i="1">
                            <a:solidFill>
                              <a:srgbClr val="182B47"/>
                            </a:solidFill>
                            <a:latin typeface="Cambria Math" panose="02040503050406030204" pitchFamily="18" charset="0"/>
                          </a:rPr>
                          <m:t>0.0753</m:t>
                        </m:r>
                      </m:e>
                    </m:d>
                    <m:r>
                      <a:rPr lang="es-MX" sz="1600" i="1">
                        <a:solidFill>
                          <a:srgbClr val="182B47"/>
                        </a:solidFill>
                        <a:latin typeface="Cambria Math" panose="02040503050406030204" pitchFamily="18" charset="0"/>
                      </a:rPr>
                      <m:t>                  (0.0784</m:t>
                    </m:r>
                  </m:oMath>
                </a14:m>
                <a:r>
                  <a:rPr lang="es-MX" sz="1600" dirty="0" smtClean="0">
                    <a:solidFill>
                      <a:srgbClr val="182B47"/>
                    </a:solidFill>
                  </a:rPr>
                  <a:t>)</a:t>
                </a:r>
                <a:r>
                  <a:rPr lang="es-MX" sz="1600" b="0" dirty="0" smtClean="0">
                    <a:solidFill>
                      <a:srgbClr val="182B47"/>
                    </a:solidFill>
                  </a:rPr>
                  <a:t>	</a:t>
                </a:r>
              </a:p>
              <a:p>
                <a:pPr marL="800100" lvl="2" indent="-342900" algn="just">
                  <a:lnSpc>
                    <a:spcPct val="110000"/>
                  </a:lnSpc>
                  <a:spcBef>
                    <a:spcPts val="1800"/>
                  </a:spcBef>
                  <a:spcAft>
                    <a:spcPts val="600"/>
                  </a:spcAft>
                  <a:buClr>
                    <a:schemeClr val="tx1"/>
                  </a:buClr>
                  <a:buSzPct val="80000"/>
                  <a:buFont typeface="Wingdings" panose="05000000000000000000" pitchFamily="2" charset="2"/>
                  <a:buChar char="ü"/>
                </a:pPr>
                <a:r>
                  <a:rPr lang="es-MX" sz="1600" dirty="0" smtClean="0">
                    <a:solidFill>
                      <a:srgbClr val="182B47"/>
                    </a:solidFill>
                  </a:rPr>
                  <a:t>De esta última expresión se obtiene que, tomando la expectativa, la tasa de crecimiento de estas variables siguen la relación:</a:t>
                </a:r>
              </a:p>
              <a:p>
                <a:pPr marL="457200" lvl="2">
                  <a:lnSpc>
                    <a:spcPct val="110000"/>
                  </a:lnSpc>
                  <a:spcBef>
                    <a:spcPts val="600"/>
                  </a:spcBef>
                  <a:spcAft>
                    <a:spcPts val="600"/>
                  </a:spcAft>
                  <a:buClr>
                    <a:schemeClr val="tx1"/>
                  </a:buClr>
                  <a:buSzPct val="80000"/>
                </a:pPr>
                <a:r>
                  <a:rPr lang="el-GR" sz="1600" dirty="0">
                    <a:solidFill>
                      <a:srgbClr val="182B47"/>
                    </a:solidFill>
                  </a:rPr>
                  <a:t>Δ</a:t>
                </a:r>
                <a14:m>
                  <m:oMath xmlns:m="http://schemas.openxmlformats.org/officeDocument/2006/math">
                    <m:func>
                      <m:funcPr>
                        <m:ctrlPr>
                          <a:rPr lang="es-MX" sz="1600" i="1">
                            <a:solidFill>
                              <a:srgbClr val="182B47"/>
                            </a:solidFill>
                            <a:latin typeface="Cambria Math" panose="02040503050406030204" pitchFamily="18" charset="0"/>
                          </a:rPr>
                        </m:ctrlPr>
                      </m:funcPr>
                      <m:fName>
                        <m:r>
                          <m:rPr>
                            <m:sty m:val="p"/>
                          </m:rPr>
                          <a:rPr lang="es-MX" sz="1600">
                            <a:solidFill>
                              <a:srgbClr val="182B47"/>
                            </a:solidFill>
                            <a:latin typeface="Cambria Math" panose="02040503050406030204" pitchFamily="18" charset="0"/>
                          </a:rPr>
                          <m:t>log</m:t>
                        </m:r>
                      </m:fName>
                      <m:e>
                        <m:d>
                          <m:dPr>
                            <m:ctrlPr>
                              <a:rPr lang="es-MX" sz="1600" i="1">
                                <a:solidFill>
                                  <a:srgbClr val="182B47"/>
                                </a:solidFill>
                                <a:latin typeface="Cambria Math" panose="02040503050406030204" pitchFamily="18" charset="0"/>
                              </a:rPr>
                            </m:ctrlPr>
                          </m:dPr>
                          <m:e>
                            <m:r>
                              <a:rPr lang="es-MX" sz="1600" i="1">
                                <a:solidFill>
                                  <a:srgbClr val="182B47"/>
                                </a:solidFill>
                                <a:latin typeface="Cambria Math" panose="02040503050406030204" pitchFamily="18" charset="0"/>
                              </a:rPr>
                              <m:t>𝐼𝑁𝑃𝐶</m:t>
                            </m:r>
                            <m:r>
                              <a:rPr lang="es-MX" sz="1600" i="1" baseline="-25000">
                                <a:solidFill>
                                  <a:srgbClr val="182B47"/>
                                </a:solidFill>
                                <a:latin typeface="Cambria Math" panose="02040503050406030204" pitchFamily="18" charset="0"/>
                              </a:rPr>
                              <m:t>𝑡</m:t>
                            </m:r>
                          </m:e>
                        </m:d>
                      </m:e>
                    </m:func>
                    <m:r>
                      <a:rPr lang="es-MX" sz="1600" i="1" smtClean="0">
                        <a:solidFill>
                          <a:srgbClr val="182B47"/>
                        </a:solidFill>
                        <a:latin typeface="Cambria Math"/>
                      </a:rPr>
                      <m:t>=</m:t>
                    </m:r>
                    <m:r>
                      <a:rPr lang="es-MX" sz="1600" b="0" i="1" smtClean="0">
                        <a:solidFill>
                          <a:srgbClr val="182B47"/>
                        </a:solidFill>
                        <a:latin typeface="Cambria Math" panose="02040503050406030204" pitchFamily="18" charset="0"/>
                      </a:rPr>
                      <m:t>0.521</m:t>
                    </m:r>
                    <m:func>
                      <m:funcPr>
                        <m:ctrlPr>
                          <a:rPr lang="es-MX" sz="1600" i="1" dirty="0">
                            <a:solidFill>
                              <a:srgbClr val="182B47"/>
                            </a:solidFill>
                            <a:latin typeface="Cambria Math" panose="02040503050406030204" pitchFamily="18" charset="0"/>
                          </a:rPr>
                        </m:ctrlPr>
                      </m:funcPr>
                      <m:fName>
                        <m:r>
                          <m:rPr>
                            <m:sty m:val="p"/>
                          </m:rPr>
                          <a:rPr lang="el-GR" sz="1600" i="1" dirty="0">
                            <a:solidFill>
                              <a:srgbClr val="182B47"/>
                            </a:solidFill>
                            <a:latin typeface="Cambria Math" panose="02040503050406030204" pitchFamily="18" charset="0"/>
                          </a:rPr>
                          <m:t>Δ</m:t>
                        </m:r>
                        <m:r>
                          <m:rPr>
                            <m:sty m:val="p"/>
                          </m:rPr>
                          <a:rPr lang="es-MX" sz="1600">
                            <a:solidFill>
                              <a:srgbClr val="182B47"/>
                            </a:solidFill>
                            <a:latin typeface="Cambria Math" panose="02040503050406030204" pitchFamily="18" charset="0"/>
                          </a:rPr>
                          <m:t>log</m:t>
                        </m:r>
                      </m:fName>
                      <m:e>
                        <m:d>
                          <m:dPr>
                            <m:ctrlPr>
                              <a:rPr lang="es-MX" sz="1600" i="1">
                                <a:solidFill>
                                  <a:srgbClr val="182B47"/>
                                </a:solidFill>
                                <a:latin typeface="Cambria Math" panose="02040503050406030204" pitchFamily="18" charset="0"/>
                              </a:rPr>
                            </m:ctrlPr>
                          </m:dPr>
                          <m:e>
                            <m:r>
                              <a:rPr lang="es-MX" sz="1600" i="1">
                                <a:solidFill>
                                  <a:srgbClr val="182B47"/>
                                </a:solidFill>
                                <a:latin typeface="Cambria Math" panose="02040503050406030204" pitchFamily="18" charset="0"/>
                              </a:rPr>
                              <m:t>𝑆</m:t>
                            </m:r>
                            <m:r>
                              <a:rPr lang="es-MX" sz="1600" i="1" baseline="-25000">
                                <a:solidFill>
                                  <a:srgbClr val="182B47"/>
                                </a:solidFill>
                                <a:latin typeface="Cambria Math" panose="02040503050406030204" pitchFamily="18" charset="0"/>
                              </a:rPr>
                              <m:t>𝑡</m:t>
                            </m:r>
                          </m:e>
                        </m:d>
                      </m:e>
                    </m:func>
                    <m:r>
                      <a:rPr lang="es-MX" sz="1600" b="0" i="1" smtClean="0">
                        <a:solidFill>
                          <a:srgbClr val="182B47"/>
                        </a:solidFill>
                        <a:latin typeface="Cambria Math" panose="02040503050406030204" pitchFamily="18" charset="0"/>
                      </a:rPr>
                      <m:t>+0.659 </m:t>
                    </m:r>
                    <m:r>
                      <m:rPr>
                        <m:sty m:val="p"/>
                      </m:rPr>
                      <a:rPr lang="el-GR" sz="1600" i="1">
                        <a:solidFill>
                          <a:srgbClr val="182B47"/>
                        </a:solidFill>
                        <a:latin typeface="Cambria Math"/>
                      </a:rPr>
                      <m:t>Δ</m:t>
                    </m:r>
                    <m:r>
                      <m:rPr>
                        <m:nor/>
                      </m:rPr>
                      <a:rPr lang="es-MX" sz="1600">
                        <a:solidFill>
                          <a:srgbClr val="182B47"/>
                        </a:solidFill>
                        <a:latin typeface="Cambria Math"/>
                      </a:rPr>
                      <m:t>log</m:t>
                    </m:r>
                    <m:r>
                      <m:rPr>
                        <m:nor/>
                      </m:rPr>
                      <a:rPr lang="es-MX" sz="1600">
                        <a:solidFill>
                          <a:srgbClr val="182B47"/>
                        </a:solidFill>
                        <a:latin typeface="Cambria Math"/>
                      </a:rPr>
                      <m:t>(</m:t>
                    </m:r>
                    <m:r>
                      <m:rPr>
                        <m:nor/>
                      </m:rPr>
                      <a:rPr lang="es-MX" sz="1600" i="1">
                        <a:solidFill>
                          <a:srgbClr val="182B47"/>
                        </a:solidFill>
                        <a:latin typeface="Cambria Math"/>
                      </a:rPr>
                      <m:t>SM</m:t>
                    </m:r>
                    <m:r>
                      <m:rPr>
                        <m:nor/>
                      </m:rPr>
                      <a:rPr lang="es-MX" sz="1600" baseline="-25000">
                        <a:solidFill>
                          <a:srgbClr val="182B47"/>
                        </a:solidFill>
                        <a:latin typeface="Cambria Math"/>
                      </a:rPr>
                      <m:t>t</m:t>
                    </m:r>
                    <m:r>
                      <m:rPr>
                        <m:nor/>
                      </m:rPr>
                      <a:rPr lang="es-MX" sz="1600">
                        <a:solidFill>
                          <a:srgbClr val="182B47"/>
                        </a:solidFill>
                        <a:latin typeface="Cambria Math"/>
                      </a:rPr>
                      <m:t>)</m:t>
                    </m:r>
                  </m:oMath>
                </a14:m>
                <a:endParaRPr lang="es-MX" sz="1600" dirty="0">
                  <a:solidFill>
                    <a:srgbClr val="182B47"/>
                  </a:solidFill>
                </a:endParaRPr>
              </a:p>
              <a:p>
                <a:pPr marL="457200" lvl="2" algn="l">
                  <a:lnSpc>
                    <a:spcPct val="110000"/>
                  </a:lnSpc>
                  <a:spcBef>
                    <a:spcPts val="600"/>
                  </a:spcBef>
                  <a:spcAft>
                    <a:spcPts val="600"/>
                  </a:spcAft>
                  <a:buClr>
                    <a:schemeClr val="tx1"/>
                  </a:buClr>
                  <a:buSzPct val="80000"/>
                </a:pPr>
                <a:r>
                  <a:rPr lang="es-MX" sz="1600" dirty="0">
                    <a:solidFill>
                      <a:srgbClr val="182B47"/>
                    </a:solidFill>
                  </a:rPr>
                  <a:t>        donde </a:t>
                </a:r>
                <a:r>
                  <a:rPr lang="el-GR" sz="1600" dirty="0">
                    <a:solidFill>
                      <a:srgbClr val="182B47"/>
                    </a:solidFill>
                  </a:rPr>
                  <a:t>Δ</a:t>
                </a:r>
                <a:r>
                  <a:rPr lang="es-MX" sz="1600" dirty="0">
                    <a:solidFill>
                      <a:srgbClr val="182B47"/>
                    </a:solidFill>
                  </a:rPr>
                  <a:t> es el operador de </a:t>
                </a:r>
                <a:r>
                  <a:rPr lang="es-MX" sz="1600" dirty="0" smtClean="0">
                    <a:solidFill>
                      <a:srgbClr val="182B47"/>
                    </a:solidFill>
                  </a:rPr>
                  <a:t>cambio.</a:t>
                </a:r>
                <a:r>
                  <a:rPr lang="es-MX" sz="1600" dirty="0">
                    <a:solidFill>
                      <a:srgbClr val="182B47"/>
                    </a:solidFill>
                  </a:rPr>
                  <a:t>	</a:t>
                </a:r>
              </a:p>
              <a:p>
                <a:pPr marL="457200" lvl="2" algn="just">
                  <a:lnSpc>
                    <a:spcPct val="110000"/>
                  </a:lnSpc>
                  <a:spcBef>
                    <a:spcPts val="600"/>
                  </a:spcBef>
                  <a:spcAft>
                    <a:spcPts val="600"/>
                  </a:spcAft>
                  <a:buClr>
                    <a:schemeClr val="tx1"/>
                  </a:buClr>
                  <a:buSzPct val="80000"/>
                </a:pPr>
                <a:endParaRPr lang="es-MX" sz="1600" dirty="0" smtClean="0">
                  <a:solidFill>
                    <a:srgbClr val="182B47"/>
                  </a:solidFill>
                </a:endParaRPr>
              </a:p>
              <a:p>
                <a:pPr marL="800100" lvl="2" indent="-342900" algn="just">
                  <a:lnSpc>
                    <a:spcPct val="110000"/>
                  </a:lnSpc>
                  <a:spcBef>
                    <a:spcPts val="600"/>
                  </a:spcBef>
                  <a:spcAft>
                    <a:spcPts val="600"/>
                  </a:spcAft>
                  <a:buClr>
                    <a:schemeClr val="tx1"/>
                  </a:buClr>
                  <a:buSzPct val="80000"/>
                  <a:buFont typeface="Wingdings" panose="05000000000000000000" pitchFamily="2" charset="2"/>
                  <a:buChar char="ü"/>
                </a:pPr>
                <a:endParaRPr lang="es-MX" sz="1600" dirty="0" smtClean="0">
                  <a:solidFill>
                    <a:srgbClr val="182B47"/>
                  </a:solidFill>
                </a:endParaRP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44839" y="1196752"/>
                <a:ext cx="8823929" cy="5472608"/>
              </a:xfrm>
              <a:blipFill rotWithShape="0">
                <a:blip r:embed="rId3"/>
                <a:stretch>
                  <a:fillRect l="-69" t="-111" r="-346"/>
                </a:stretch>
              </a:blipFill>
            </p:spPr>
            <p:txBody>
              <a:bodyPr/>
              <a:lstStyle/>
              <a:p>
                <a:r>
                  <a:rPr lang="es-MX">
                    <a:noFill/>
                  </a:rPr>
                  <a:t> </a:t>
                </a:r>
              </a:p>
            </p:txBody>
          </p:sp>
        </mc:Fallback>
      </mc:AlternateContent>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20</a:t>
            </a:fld>
            <a:endParaRPr lang="es-MX" dirty="0"/>
          </a:p>
        </p:txBody>
      </p:sp>
      <p:sp>
        <p:nvSpPr>
          <p:cNvPr id="6" name="17 Título"/>
          <p:cNvSpPr txBox="1">
            <a:spLocks/>
          </p:cNvSpPr>
          <p:nvPr/>
        </p:nvSpPr>
        <p:spPr>
          <a:xfrm>
            <a:off x="163756" y="69338"/>
            <a:ext cx="8728724"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a:solidFill>
                  <a:srgbClr val="182B47"/>
                </a:solidFill>
              </a:rPr>
              <a:t>Metodología</a:t>
            </a:r>
          </a:p>
        </p:txBody>
      </p:sp>
      <p:sp>
        <p:nvSpPr>
          <p:cNvPr id="5" name="CuadroTexto 4"/>
          <p:cNvSpPr txBox="1"/>
          <p:nvPr/>
        </p:nvSpPr>
        <p:spPr>
          <a:xfrm>
            <a:off x="395536" y="786190"/>
            <a:ext cx="8352928" cy="338554"/>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4: Efecto de largo plazo</a:t>
            </a:r>
          </a:p>
        </p:txBody>
      </p:sp>
      <p:sp>
        <p:nvSpPr>
          <p:cNvPr id="7" name="Rectángulo 6"/>
          <p:cNvSpPr/>
          <p:nvPr/>
        </p:nvSpPr>
        <p:spPr>
          <a:xfrm>
            <a:off x="100900" y="6021288"/>
            <a:ext cx="9043100" cy="424732"/>
          </a:xfrm>
          <a:prstGeom prst="rect">
            <a:avLst/>
          </a:prstGeom>
        </p:spPr>
        <p:txBody>
          <a:bodyPr wrap="square">
            <a:spAutoFit/>
          </a:bodyPr>
          <a:lstStyle/>
          <a:p>
            <a:pPr lvl="0" algn="just" fontAlgn="base">
              <a:lnSpc>
                <a:spcPct val="90000"/>
              </a:lnSpc>
              <a:spcBef>
                <a:spcPct val="0"/>
              </a:spcBef>
              <a:spcAft>
                <a:spcPct val="0"/>
              </a:spcAft>
            </a:pPr>
            <a:r>
              <a:rPr lang="es-MX" sz="800" dirty="0">
                <a:solidFill>
                  <a:srgbClr val="182B47"/>
                </a:solidFill>
              </a:rPr>
              <a:t>1/ </a:t>
            </a:r>
            <a:r>
              <a:rPr lang="es-MX" sz="800" dirty="0" smtClean="0">
                <a:solidFill>
                  <a:srgbClr val="182B47"/>
                </a:solidFill>
              </a:rPr>
              <a:t>Para la prueba de </a:t>
            </a:r>
            <a:r>
              <a:rPr lang="es-MX" sz="800" dirty="0" err="1" smtClean="0">
                <a:solidFill>
                  <a:srgbClr val="182B47"/>
                </a:solidFill>
              </a:rPr>
              <a:t>cointegración</a:t>
            </a:r>
            <a:r>
              <a:rPr lang="es-MX" sz="800" dirty="0" smtClean="0">
                <a:solidFill>
                  <a:srgbClr val="182B47"/>
                </a:solidFill>
              </a:rPr>
              <a:t>, se estimó el VEC correspondiente a estas 3 variables para identificar el número de rezagos apropiados. Se encontró con la prueba </a:t>
            </a:r>
            <a:r>
              <a:rPr lang="el-GR" sz="800" dirty="0" smtClean="0">
                <a:solidFill>
                  <a:srgbClr val="182B47"/>
                </a:solidFill>
              </a:rPr>
              <a:t>χ</a:t>
            </a:r>
            <a:r>
              <a:rPr lang="es-MX" sz="800" baseline="30000" dirty="0" smtClean="0">
                <a:solidFill>
                  <a:srgbClr val="182B47"/>
                </a:solidFill>
              </a:rPr>
              <a:t>2 </a:t>
            </a:r>
            <a:r>
              <a:rPr lang="es-MX" sz="800" dirty="0" smtClean="0">
                <a:solidFill>
                  <a:srgbClr val="182B47"/>
                </a:solidFill>
              </a:rPr>
              <a:t>que estos son 3. Usando este número de rezagos, se aplicó la prueba de máximo </a:t>
            </a:r>
            <a:r>
              <a:rPr lang="es-MX" sz="800" dirty="0" err="1" smtClean="0">
                <a:solidFill>
                  <a:srgbClr val="182B47"/>
                </a:solidFill>
              </a:rPr>
              <a:t>eigenvalor</a:t>
            </a:r>
            <a:r>
              <a:rPr lang="es-MX" sz="800" dirty="0" smtClean="0">
                <a:solidFill>
                  <a:srgbClr val="182B47"/>
                </a:solidFill>
              </a:rPr>
              <a:t> y se rechazó la hipótesis de inexistencia de un vector de </a:t>
            </a:r>
            <a:r>
              <a:rPr lang="es-MX" sz="800" dirty="0" err="1" smtClean="0">
                <a:solidFill>
                  <a:srgbClr val="182B47"/>
                </a:solidFill>
              </a:rPr>
              <a:t>cointegración</a:t>
            </a:r>
            <a:r>
              <a:rPr lang="es-MX" sz="800" dirty="0" smtClean="0">
                <a:solidFill>
                  <a:srgbClr val="182B47"/>
                </a:solidFill>
              </a:rPr>
              <a:t>, y no se rechaza la de 1 vector de </a:t>
            </a:r>
            <a:r>
              <a:rPr lang="es-MX" sz="800" dirty="0" err="1" smtClean="0">
                <a:solidFill>
                  <a:srgbClr val="182B47"/>
                </a:solidFill>
              </a:rPr>
              <a:t>cointegración</a:t>
            </a:r>
            <a:r>
              <a:rPr lang="es-MX" sz="800" dirty="0" smtClean="0">
                <a:solidFill>
                  <a:srgbClr val="182B47"/>
                </a:solidFill>
              </a:rPr>
              <a:t>. Los errores estándar se presentan en paréntesis.  </a:t>
            </a:r>
            <a:endParaRPr lang="es-MX" sz="800" baseline="30000" dirty="0">
              <a:solidFill>
                <a:srgbClr val="182B47"/>
              </a:solidFill>
            </a:endParaRPr>
          </a:p>
        </p:txBody>
      </p:sp>
    </p:spTree>
    <p:extLst>
      <p:ext uri="{BB962C8B-B14F-4D97-AF65-F5344CB8AC3E}">
        <p14:creationId xmlns:p14="http://schemas.microsoft.com/office/powerpoint/2010/main" val="1627495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Subtítulo"/>
              <p:cNvSpPr>
                <a:spLocks noGrp="1"/>
              </p:cNvSpPr>
              <p:nvPr>
                <p:ph type="subTitle" idx="1"/>
              </p:nvPr>
            </p:nvSpPr>
            <p:spPr>
              <a:xfrm>
                <a:off x="116153" y="1268760"/>
                <a:ext cx="8823929" cy="5472608"/>
              </a:xfrm>
            </p:spPr>
            <p:txBody>
              <a:bodyPr>
                <a:noAutofit/>
              </a:bodyPr>
              <a:lstStyle/>
              <a:p>
                <a:pPr marL="342900" lvl="1" indent="-342900" algn="just">
                  <a:lnSpc>
                    <a:spcPct val="110000"/>
                  </a:lnSpc>
                  <a:spcBef>
                    <a:spcPts val="0"/>
                  </a:spcBef>
                  <a:spcAft>
                    <a:spcPts val="600"/>
                  </a:spcAft>
                  <a:buClr>
                    <a:srgbClr val="182B47"/>
                  </a:buClr>
                  <a:buSzPct val="80000"/>
                  <a:buFont typeface="Wingdings" pitchFamily="2" charset="2"/>
                  <a:buChar char="n"/>
                </a:pPr>
                <a:r>
                  <a:rPr lang="es-MX" sz="1700" dirty="0" smtClean="0">
                    <a:solidFill>
                      <a:schemeClr val="tx1"/>
                    </a:solidFill>
                  </a:rPr>
                  <a:t>Considerando que en el largo plazo las variaciones en el tipo de cambio nominal deben ser equivalentes a las del INPC para que el tipo de cambio real se reestablezca después del incremento en los salarios (</a:t>
                </a:r>
                <a:r>
                  <a:rPr lang="es-MX" sz="1700" dirty="0">
                    <a:solidFill>
                      <a:schemeClr val="tx1"/>
                    </a:solidFill>
                  </a:rPr>
                  <a:t>es decir, igualando </a:t>
                </a:r>
                <a:r>
                  <a:rPr lang="el-GR" sz="1700" dirty="0">
                    <a:solidFill>
                      <a:schemeClr val="tx1"/>
                    </a:solidFill>
                  </a:rPr>
                  <a:t>Δ</a:t>
                </a:r>
                <a14:m>
                  <m:oMath xmlns:m="http://schemas.openxmlformats.org/officeDocument/2006/math">
                    <m:func>
                      <m:funcPr>
                        <m:ctrlPr>
                          <a:rPr lang="es-MX" sz="1700" i="1">
                            <a:solidFill>
                              <a:schemeClr val="tx1"/>
                            </a:solidFill>
                            <a:latin typeface="Cambria Math" panose="02040503050406030204" pitchFamily="18" charset="0"/>
                          </a:rPr>
                        </m:ctrlPr>
                      </m:funcPr>
                      <m:fName>
                        <m:r>
                          <m:rPr>
                            <m:sty m:val="p"/>
                          </m:rPr>
                          <a:rPr lang="es-MX" sz="1700">
                            <a:solidFill>
                              <a:schemeClr val="tx1"/>
                            </a:solidFill>
                            <a:latin typeface="Cambria Math" panose="02040503050406030204" pitchFamily="18" charset="0"/>
                          </a:rPr>
                          <m:t>log</m:t>
                        </m:r>
                      </m:fName>
                      <m:e>
                        <m:d>
                          <m:dPr>
                            <m:ctrlPr>
                              <a:rPr lang="es-MX" sz="1700" i="1">
                                <a:solidFill>
                                  <a:schemeClr val="tx1"/>
                                </a:solidFill>
                                <a:latin typeface="Cambria Math" panose="02040503050406030204" pitchFamily="18" charset="0"/>
                              </a:rPr>
                            </m:ctrlPr>
                          </m:dPr>
                          <m:e>
                            <m:r>
                              <a:rPr lang="es-MX" sz="1700">
                                <a:solidFill>
                                  <a:schemeClr val="tx1"/>
                                </a:solidFill>
                                <a:latin typeface="Cambria Math" panose="02040503050406030204" pitchFamily="18" charset="0"/>
                              </a:rPr>
                              <m:t>𝐼𝑁𝑃𝐶𝑡</m:t>
                            </m:r>
                          </m:e>
                        </m:d>
                      </m:e>
                    </m:func>
                  </m:oMath>
                </a14:m>
                <a:r>
                  <a:rPr lang="es-MX" sz="1700" dirty="0">
                    <a:solidFill>
                      <a:schemeClr val="tx1"/>
                    </a:solidFill>
                  </a:rPr>
                  <a:t>=</a:t>
                </a:r>
                <a:r>
                  <a:rPr lang="el-GR" sz="1700" dirty="0">
                    <a:solidFill>
                      <a:schemeClr val="tx1"/>
                    </a:solidFill>
                  </a:rPr>
                  <a:t>Δ</a:t>
                </a:r>
                <a14:m>
                  <m:oMath xmlns:m="http://schemas.openxmlformats.org/officeDocument/2006/math">
                    <m:func>
                      <m:funcPr>
                        <m:ctrlPr>
                          <a:rPr lang="es-MX" sz="1700" i="1">
                            <a:solidFill>
                              <a:schemeClr val="tx1"/>
                            </a:solidFill>
                            <a:latin typeface="Cambria Math" panose="02040503050406030204" pitchFamily="18" charset="0"/>
                          </a:rPr>
                        </m:ctrlPr>
                      </m:funcPr>
                      <m:fName>
                        <m:r>
                          <m:rPr>
                            <m:sty m:val="p"/>
                          </m:rPr>
                          <a:rPr lang="es-MX" sz="1700">
                            <a:solidFill>
                              <a:schemeClr val="tx1"/>
                            </a:solidFill>
                            <a:latin typeface="Cambria Math" panose="02040503050406030204" pitchFamily="18" charset="0"/>
                          </a:rPr>
                          <m:t>log</m:t>
                        </m:r>
                      </m:fName>
                      <m:e>
                        <m:d>
                          <m:dPr>
                            <m:ctrlPr>
                              <a:rPr lang="es-MX" sz="1700" i="1">
                                <a:solidFill>
                                  <a:schemeClr val="tx1"/>
                                </a:solidFill>
                                <a:latin typeface="Cambria Math" panose="02040503050406030204" pitchFamily="18" charset="0"/>
                              </a:rPr>
                            </m:ctrlPr>
                          </m:dPr>
                          <m:e>
                            <m:r>
                              <a:rPr lang="es-MX" sz="1700">
                                <a:solidFill>
                                  <a:schemeClr val="tx1"/>
                                </a:solidFill>
                                <a:latin typeface="Cambria Math" panose="02040503050406030204" pitchFamily="18" charset="0"/>
                              </a:rPr>
                              <m:t>𝑆𝑡</m:t>
                            </m:r>
                          </m:e>
                        </m:d>
                      </m:e>
                    </m:func>
                  </m:oMath>
                </a14:m>
                <a:r>
                  <a:rPr lang="es-MX" sz="1700" dirty="0">
                    <a:solidFill>
                      <a:schemeClr val="tx1"/>
                    </a:solidFill>
                  </a:rPr>
                  <a:t> y resolviendo para </a:t>
                </a:r>
                <a:r>
                  <a:rPr lang="el-GR" sz="1700" dirty="0">
                    <a:solidFill>
                      <a:schemeClr val="tx1"/>
                    </a:solidFill>
                  </a:rPr>
                  <a:t>Δ</a:t>
                </a:r>
                <a14:m>
                  <m:oMath xmlns:m="http://schemas.openxmlformats.org/officeDocument/2006/math">
                    <m:func>
                      <m:funcPr>
                        <m:ctrlPr>
                          <a:rPr lang="es-MX" sz="1700" i="1">
                            <a:solidFill>
                              <a:schemeClr val="tx1"/>
                            </a:solidFill>
                            <a:latin typeface="Cambria Math" panose="02040503050406030204" pitchFamily="18" charset="0"/>
                          </a:rPr>
                        </m:ctrlPr>
                      </m:funcPr>
                      <m:fName>
                        <m:r>
                          <m:rPr>
                            <m:sty m:val="p"/>
                          </m:rPr>
                          <a:rPr lang="es-MX" sz="1700">
                            <a:solidFill>
                              <a:schemeClr val="tx1"/>
                            </a:solidFill>
                            <a:latin typeface="Cambria Math" panose="02040503050406030204" pitchFamily="18" charset="0"/>
                          </a:rPr>
                          <m:t>log</m:t>
                        </m:r>
                      </m:fName>
                      <m:e>
                        <m:d>
                          <m:dPr>
                            <m:ctrlPr>
                              <a:rPr lang="es-MX" sz="1700" i="1">
                                <a:solidFill>
                                  <a:schemeClr val="tx1"/>
                                </a:solidFill>
                                <a:latin typeface="Cambria Math" panose="02040503050406030204" pitchFamily="18" charset="0"/>
                              </a:rPr>
                            </m:ctrlPr>
                          </m:dPr>
                          <m:e>
                            <m:r>
                              <a:rPr lang="es-MX" sz="1700">
                                <a:solidFill>
                                  <a:schemeClr val="tx1"/>
                                </a:solidFill>
                                <a:latin typeface="Cambria Math" panose="02040503050406030204" pitchFamily="18" charset="0"/>
                              </a:rPr>
                              <m:t>𝐼𝑁𝑃𝐶𝑡</m:t>
                            </m:r>
                          </m:e>
                        </m:d>
                      </m:e>
                    </m:func>
                  </m:oMath>
                </a14:m>
                <a:r>
                  <a:rPr lang="es-MX" sz="1700" dirty="0" smtClean="0">
                    <a:solidFill>
                      <a:schemeClr val="tx1"/>
                    </a:solidFill>
                  </a:rPr>
                  <a:t>) se tiene </a:t>
                </a:r>
                <a:r>
                  <a:rPr lang="es-MX" sz="1700" dirty="0">
                    <a:solidFill>
                      <a:schemeClr val="tx1"/>
                    </a:solidFill>
                  </a:rPr>
                  <a:t>que:</a:t>
                </a:r>
              </a:p>
              <a:p>
                <a:pPr marL="457200" lvl="2" algn="just">
                  <a:lnSpc>
                    <a:spcPct val="110000"/>
                  </a:lnSpc>
                  <a:spcBef>
                    <a:spcPts val="0"/>
                  </a:spcBef>
                  <a:spcAft>
                    <a:spcPts val="600"/>
                  </a:spcAft>
                  <a:buClr>
                    <a:srgbClr val="182B47"/>
                  </a:buClr>
                  <a:buSzPct val="80000"/>
                </a:pPr>
                <a:endParaRPr lang="es-MX" sz="1700" dirty="0" smtClean="0">
                  <a:solidFill>
                    <a:schemeClr val="tx1"/>
                  </a:solidFill>
                </a:endParaRPr>
              </a:p>
              <a:p>
                <a:pPr marL="800100" lvl="2" indent="-342900" algn="just">
                  <a:lnSpc>
                    <a:spcPct val="110000"/>
                  </a:lnSpc>
                  <a:spcBef>
                    <a:spcPts val="0"/>
                  </a:spcBef>
                  <a:spcAft>
                    <a:spcPts val="600"/>
                  </a:spcAft>
                  <a:buClr>
                    <a:srgbClr val="182B47"/>
                  </a:buClr>
                  <a:buSzPct val="80000"/>
                  <a:buFont typeface="Wingdings" panose="05000000000000000000" pitchFamily="2" charset="2"/>
                  <a:buChar char="ü"/>
                </a:pPr>
                <a:endParaRPr lang="es-MX" sz="1700" dirty="0" smtClean="0">
                  <a:solidFill>
                    <a:schemeClr val="tx1"/>
                  </a:solidFill>
                </a:endParaRPr>
              </a:p>
              <a:p>
                <a:pPr marL="800100" lvl="2" indent="-342900" algn="just">
                  <a:lnSpc>
                    <a:spcPct val="110000"/>
                  </a:lnSpc>
                  <a:spcBef>
                    <a:spcPts val="800"/>
                  </a:spcBef>
                  <a:spcAft>
                    <a:spcPts val="1200"/>
                  </a:spcAft>
                  <a:buClr>
                    <a:srgbClr val="182B47"/>
                  </a:buClr>
                  <a:buSzPct val="80000"/>
                  <a:buFont typeface="Wingdings" panose="05000000000000000000" pitchFamily="2" charset="2"/>
                  <a:buChar char="ü"/>
                </a:pPr>
                <a:r>
                  <a:rPr lang="es-MX" sz="1600" dirty="0">
                    <a:solidFill>
                      <a:schemeClr val="tx1"/>
                    </a:solidFill>
                  </a:rPr>
                  <a:t>Así, dado </a:t>
                </a:r>
                <a:r>
                  <a:rPr lang="es-MX" sz="1600" dirty="0" smtClean="0">
                    <a:solidFill>
                      <a:schemeClr val="tx1"/>
                    </a:solidFill>
                  </a:rPr>
                  <a:t>un </a:t>
                </a:r>
                <a:r>
                  <a:rPr lang="es-MX" sz="1600" dirty="0">
                    <a:solidFill>
                      <a:schemeClr val="tx1"/>
                    </a:solidFill>
                  </a:rPr>
                  <a:t>aumento en el salario mínimo de uno por </a:t>
                </a:r>
                <a:r>
                  <a:rPr lang="es-MX" sz="1600" dirty="0" smtClean="0">
                    <a:solidFill>
                      <a:schemeClr val="tx1"/>
                    </a:solidFill>
                  </a:rPr>
                  <a:t>ciento se </a:t>
                </a:r>
                <a:r>
                  <a:rPr lang="es-MX" sz="1600" dirty="0">
                    <a:solidFill>
                      <a:schemeClr val="tx1"/>
                    </a:solidFill>
                  </a:rPr>
                  <a:t>tiene un impacto de largo plazo sobre el </a:t>
                </a:r>
                <a:r>
                  <a:rPr lang="es-MX" sz="1600" dirty="0" smtClean="0">
                    <a:solidFill>
                      <a:schemeClr val="tx1"/>
                    </a:solidFill>
                  </a:rPr>
                  <a:t>índice de precios </a:t>
                </a:r>
                <a:r>
                  <a:rPr lang="es-MX" sz="1600" dirty="0">
                    <a:solidFill>
                      <a:schemeClr val="tx1"/>
                    </a:solidFill>
                  </a:rPr>
                  <a:t>de </a:t>
                </a:r>
                <a:r>
                  <a:rPr lang="es-MX" sz="1600" b="1" dirty="0" smtClean="0">
                    <a:solidFill>
                      <a:schemeClr val="tx1"/>
                    </a:solidFill>
                  </a:rPr>
                  <a:t>1.37</a:t>
                </a:r>
                <a:r>
                  <a:rPr lang="es-MX" sz="1600" dirty="0" smtClean="0">
                    <a:solidFill>
                      <a:schemeClr val="tx1"/>
                    </a:solidFill>
                  </a:rPr>
                  <a:t> </a:t>
                </a:r>
                <a:r>
                  <a:rPr lang="es-MX" sz="1600" dirty="0">
                    <a:solidFill>
                      <a:schemeClr val="tx1"/>
                    </a:solidFill>
                  </a:rPr>
                  <a:t>por </a:t>
                </a:r>
                <a:r>
                  <a:rPr lang="es-MX" sz="1600" dirty="0" smtClean="0">
                    <a:solidFill>
                      <a:schemeClr val="tx1"/>
                    </a:solidFill>
                  </a:rPr>
                  <a:t>ciento, una vez que se toma en cuenta la retroalimentación entre precios y tipo de cambio. Esta retroalimentación podría darse si el aumento del salario mínimo inicial es de una magnitud considerable.</a:t>
                </a:r>
              </a:p>
              <a:p>
                <a:pPr marL="342900" lvl="1" indent="-342900" algn="just">
                  <a:lnSpc>
                    <a:spcPct val="110000"/>
                  </a:lnSpc>
                  <a:spcBef>
                    <a:spcPts val="1200"/>
                  </a:spcBef>
                  <a:spcAft>
                    <a:spcPts val="600"/>
                  </a:spcAft>
                  <a:buClr>
                    <a:srgbClr val="182B47"/>
                  </a:buClr>
                  <a:buSzPct val="80000"/>
                  <a:buFont typeface="Wingdings" pitchFamily="2" charset="2"/>
                  <a:buChar char="n"/>
                </a:pPr>
                <a:r>
                  <a:rPr lang="es-MX" sz="1700" dirty="0" smtClean="0">
                    <a:solidFill>
                      <a:schemeClr val="tx1"/>
                    </a:solidFill>
                  </a:rPr>
                  <a:t>Por lo tanto, según la evidencia derivada de la historia de México, en episodios de retroalimentación de los principales precios de la economía, en el largo plazo no se observaría una ganancia real en el salario mínimo, a pesar de llevar a cabo un incremento exógeno importante en este último.</a:t>
                </a:r>
              </a:p>
              <a:p>
                <a:pPr marL="342900" lvl="1" indent="-342900" algn="just">
                  <a:lnSpc>
                    <a:spcPct val="110000"/>
                  </a:lnSpc>
                  <a:spcBef>
                    <a:spcPts val="0"/>
                  </a:spcBef>
                  <a:spcAft>
                    <a:spcPts val="600"/>
                  </a:spcAft>
                  <a:buClr>
                    <a:srgbClr val="182B47"/>
                  </a:buClr>
                  <a:buSzPct val="80000"/>
                  <a:buFont typeface="Wingdings" pitchFamily="2" charset="2"/>
                  <a:buChar char="n"/>
                </a:pPr>
                <a:endParaRPr lang="es-MX" sz="1700" dirty="0">
                  <a:solidFill>
                    <a:srgbClr val="FF0000"/>
                  </a:solidFill>
                </a:endParaRPr>
              </a:p>
              <a:p>
                <a:pPr marL="342900" lvl="1" indent="-342900" algn="just">
                  <a:lnSpc>
                    <a:spcPct val="110000"/>
                  </a:lnSpc>
                  <a:spcBef>
                    <a:spcPts val="0"/>
                  </a:spcBef>
                  <a:spcAft>
                    <a:spcPts val="600"/>
                  </a:spcAft>
                  <a:buClr>
                    <a:srgbClr val="182B47"/>
                  </a:buClr>
                  <a:buSzPct val="80000"/>
                  <a:buFont typeface="Wingdings" pitchFamily="2" charset="2"/>
                  <a:buChar char="n"/>
                </a:pPr>
                <a:endParaRPr lang="es-MX" sz="1700" dirty="0">
                  <a:solidFill>
                    <a:schemeClr val="tx1"/>
                  </a:solidFill>
                </a:endParaRPr>
              </a:p>
              <a:p>
                <a:pPr marL="342900" lvl="1" indent="-342900" algn="just">
                  <a:lnSpc>
                    <a:spcPct val="110000"/>
                  </a:lnSpc>
                  <a:spcBef>
                    <a:spcPts val="0"/>
                  </a:spcBef>
                  <a:spcAft>
                    <a:spcPts val="600"/>
                  </a:spcAft>
                  <a:buClr>
                    <a:srgbClr val="182B47"/>
                  </a:buClr>
                  <a:buSzPct val="80000"/>
                  <a:buFont typeface="Wingdings" pitchFamily="2" charset="2"/>
                  <a:buChar char="n"/>
                </a:pPr>
                <a:endParaRPr lang="es-MX" sz="1700" dirty="0">
                  <a:solidFill>
                    <a:schemeClr val="tx1"/>
                  </a:solidFill>
                </a:endParaRPr>
              </a:p>
              <a:p>
                <a:pPr marL="342900" lvl="1" indent="-342900" algn="just">
                  <a:lnSpc>
                    <a:spcPct val="110000"/>
                  </a:lnSpc>
                  <a:spcBef>
                    <a:spcPts val="0"/>
                  </a:spcBef>
                  <a:spcAft>
                    <a:spcPts val="600"/>
                  </a:spcAft>
                  <a:buClr>
                    <a:srgbClr val="182B47"/>
                  </a:buClr>
                  <a:buSzPct val="80000"/>
                  <a:buFont typeface="Wingdings" pitchFamily="2" charset="2"/>
                  <a:buChar char="n"/>
                </a:pPr>
                <a:endParaRPr lang="es-MX" sz="1600" dirty="0">
                  <a:solidFill>
                    <a:schemeClr val="tx1"/>
                  </a:solidFill>
                </a:endParaRPr>
              </a:p>
              <a:p>
                <a:pPr marL="342900" lvl="1" indent="-342900" algn="just">
                  <a:lnSpc>
                    <a:spcPct val="110000"/>
                  </a:lnSpc>
                  <a:spcBef>
                    <a:spcPts val="0"/>
                  </a:spcBef>
                  <a:spcAft>
                    <a:spcPts val="600"/>
                  </a:spcAft>
                  <a:buClr>
                    <a:srgbClr val="182B47"/>
                  </a:buClr>
                  <a:buSzPct val="80000"/>
                  <a:buFont typeface="Wingdings" pitchFamily="2" charset="2"/>
                  <a:buChar char="n"/>
                </a:pPr>
                <a:endParaRPr lang="es-MX" sz="1600" dirty="0">
                  <a:solidFill>
                    <a:schemeClr val="tx1"/>
                  </a:solidFill>
                </a:endParaRPr>
              </a:p>
              <a:p>
                <a:pPr marL="0" lvl="1" algn="just">
                  <a:lnSpc>
                    <a:spcPct val="110000"/>
                  </a:lnSpc>
                  <a:spcBef>
                    <a:spcPts val="0"/>
                  </a:spcBef>
                  <a:spcAft>
                    <a:spcPts val="600"/>
                  </a:spcAft>
                  <a:buClr>
                    <a:srgbClr val="182B47"/>
                  </a:buClr>
                  <a:buSzPct val="80000"/>
                </a:pPr>
                <a:endParaRPr lang="es-MX" sz="1500" dirty="0">
                  <a:solidFill>
                    <a:schemeClr val="tx1"/>
                  </a:solidFill>
                </a:endParaRPr>
              </a:p>
              <a:p>
                <a:pPr marL="457200" lvl="2">
                  <a:lnSpc>
                    <a:spcPct val="110000"/>
                  </a:lnSpc>
                  <a:spcBef>
                    <a:spcPts val="0"/>
                  </a:spcBef>
                  <a:spcAft>
                    <a:spcPts val="600"/>
                  </a:spcAft>
                  <a:buClr>
                    <a:schemeClr val="tx1"/>
                  </a:buClr>
                  <a:buSzPct val="80000"/>
                </a:pPr>
                <a:endParaRPr lang="es-MX" sz="1400" dirty="0">
                  <a:solidFill>
                    <a:schemeClr val="tx1"/>
                  </a:solidFill>
                </a:endParaRPr>
              </a:p>
            </p:txBody>
          </p:sp>
        </mc:Choice>
        <mc:Fallback xmlns="">
          <p:sp>
            <p:nvSpPr>
              <p:cNvPr id="3" name="2 Subtítulo"/>
              <p:cNvSpPr>
                <a:spLocks noGrp="1" noRot="1" noChangeAspect="1" noMove="1" noResize="1" noEditPoints="1" noAdjustHandles="1" noChangeArrowheads="1" noChangeShapeType="1" noTextEdit="1"/>
              </p:cNvSpPr>
              <p:nvPr>
                <p:ph type="subTitle" idx="1"/>
              </p:nvPr>
            </p:nvSpPr>
            <p:spPr>
              <a:xfrm>
                <a:off x="116153" y="1268760"/>
                <a:ext cx="8823929" cy="5472608"/>
              </a:xfrm>
              <a:blipFill rotWithShape="0">
                <a:blip r:embed="rId3"/>
                <a:stretch>
                  <a:fillRect l="-69" t="-111" r="-414"/>
                </a:stretch>
              </a:blipFill>
            </p:spPr>
            <p:txBody>
              <a:bodyPr/>
              <a:lstStyle/>
              <a:p>
                <a:r>
                  <a:rPr lang="es-MX">
                    <a:noFill/>
                  </a:rPr>
                  <a:t> </a:t>
                </a:r>
              </a:p>
            </p:txBody>
          </p:sp>
        </mc:Fallback>
      </mc:AlternateContent>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21</a:t>
            </a:fld>
            <a:endParaRPr lang="es-MX" dirty="0"/>
          </a:p>
        </p:txBody>
      </p:sp>
      <p:sp>
        <p:nvSpPr>
          <p:cNvPr id="6" name="17 Título"/>
          <p:cNvSpPr txBox="1">
            <a:spLocks/>
          </p:cNvSpPr>
          <p:nvPr/>
        </p:nvSpPr>
        <p:spPr>
          <a:xfrm>
            <a:off x="163756" y="69338"/>
            <a:ext cx="8728724" cy="720080"/>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a:solidFill>
                  <a:srgbClr val="182B47"/>
                </a:solidFill>
              </a:rPr>
              <a:t>Metodología</a:t>
            </a:r>
          </a:p>
        </p:txBody>
      </p:sp>
      <p:sp>
        <p:nvSpPr>
          <p:cNvPr id="5" name="CuadroTexto 4"/>
          <p:cNvSpPr txBox="1"/>
          <p:nvPr/>
        </p:nvSpPr>
        <p:spPr>
          <a:xfrm>
            <a:off x="395536" y="786190"/>
            <a:ext cx="8352928" cy="338554"/>
          </a:xfrm>
          <a:prstGeom prst="rect">
            <a:avLst/>
          </a:prstGeom>
          <a:noFill/>
        </p:spPr>
        <p:txBody>
          <a:bodyPr wrap="square" rtlCol="0">
            <a:spAutoFit/>
          </a:bodyPr>
          <a:lstStyle/>
          <a:p>
            <a:pPr marL="285750" lvl="1" indent="-285750">
              <a:buFont typeface="Wingdings" panose="05000000000000000000" pitchFamily="2" charset="2"/>
              <a:buChar char=""/>
            </a:pPr>
            <a:r>
              <a:rPr lang="es-MX" sz="1600" b="1" dirty="0">
                <a:solidFill>
                  <a:srgbClr val="182B47"/>
                </a:solidFill>
                <a:cs typeface="Arial" pitchFamily="34" charset="0"/>
              </a:rPr>
              <a:t>Etapa 4: Efecto de largo plazo</a:t>
            </a:r>
          </a:p>
        </p:txBody>
      </p:sp>
      <mc:AlternateContent xmlns:mc="http://schemas.openxmlformats.org/markup-compatibility/2006" xmlns:a14="http://schemas.microsoft.com/office/drawing/2010/main">
        <mc:Choice Requires="a14">
          <p:sp>
            <p:nvSpPr>
              <p:cNvPr id="2" name="Rectángulo 1"/>
              <p:cNvSpPr/>
              <p:nvPr/>
            </p:nvSpPr>
            <p:spPr>
              <a:xfrm>
                <a:off x="2105876" y="2636912"/>
                <a:ext cx="5028428" cy="467692"/>
              </a:xfrm>
              <a:prstGeom prst="rect">
                <a:avLst/>
              </a:prstGeom>
            </p:spPr>
            <p:txBody>
              <a:bodyPr wrap="none">
                <a:spAutoFit/>
              </a:bodyPr>
              <a:lstStyle/>
              <a:p>
                <a:r>
                  <a:rPr lang="el-GR" sz="1700" dirty="0" smtClean="0">
                    <a:solidFill>
                      <a:srgbClr val="182B47"/>
                    </a:solidFill>
                  </a:rPr>
                  <a:t>Δ</a:t>
                </a:r>
                <a14:m>
                  <m:oMath xmlns:m="http://schemas.openxmlformats.org/officeDocument/2006/math">
                    <m:func>
                      <m:funcPr>
                        <m:ctrlPr>
                          <a:rPr lang="es-MX" sz="1700" i="1">
                            <a:solidFill>
                              <a:srgbClr val="182B47"/>
                            </a:solidFill>
                            <a:latin typeface="Cambria Math" panose="02040503050406030204" pitchFamily="18" charset="0"/>
                          </a:rPr>
                        </m:ctrlPr>
                      </m:funcPr>
                      <m:fName>
                        <m:r>
                          <m:rPr>
                            <m:sty m:val="p"/>
                          </m:rPr>
                          <a:rPr lang="es-MX" sz="1700">
                            <a:solidFill>
                              <a:srgbClr val="182B47"/>
                            </a:solidFill>
                            <a:latin typeface="Cambria Math" panose="02040503050406030204" pitchFamily="18" charset="0"/>
                          </a:rPr>
                          <m:t>log</m:t>
                        </m:r>
                      </m:fName>
                      <m:e>
                        <m:d>
                          <m:dPr>
                            <m:ctrlPr>
                              <a:rPr lang="es-MX" sz="1700" i="1">
                                <a:solidFill>
                                  <a:srgbClr val="182B47"/>
                                </a:solidFill>
                                <a:latin typeface="Cambria Math" panose="02040503050406030204" pitchFamily="18" charset="0"/>
                              </a:rPr>
                            </m:ctrlPr>
                          </m:dPr>
                          <m:e>
                            <m:r>
                              <a:rPr lang="es-MX" sz="1700" i="1">
                                <a:solidFill>
                                  <a:srgbClr val="182B47"/>
                                </a:solidFill>
                                <a:latin typeface="Cambria Math" panose="02040503050406030204" pitchFamily="18" charset="0"/>
                              </a:rPr>
                              <m:t>𝐼𝑁𝑃𝐶</m:t>
                            </m:r>
                            <m:r>
                              <a:rPr lang="es-MX" sz="1700" i="1" baseline="-25000">
                                <a:solidFill>
                                  <a:srgbClr val="182B47"/>
                                </a:solidFill>
                                <a:latin typeface="Cambria Math" panose="02040503050406030204" pitchFamily="18" charset="0"/>
                              </a:rPr>
                              <m:t>𝑡</m:t>
                            </m:r>
                          </m:e>
                        </m:d>
                      </m:e>
                    </m:func>
                    <m:r>
                      <a:rPr lang="es-MX" sz="1700" i="1">
                        <a:solidFill>
                          <a:srgbClr val="182B47"/>
                        </a:solidFill>
                        <a:latin typeface="Cambria Math"/>
                      </a:rPr>
                      <m:t>=</m:t>
                    </m:r>
                    <m:f>
                      <m:fPr>
                        <m:ctrlPr>
                          <a:rPr lang="es-MX" sz="1700" i="1">
                            <a:solidFill>
                              <a:srgbClr val="182B47"/>
                            </a:solidFill>
                            <a:latin typeface="Cambria Math" panose="02040503050406030204" pitchFamily="18" charset="0"/>
                          </a:rPr>
                        </m:ctrlPr>
                      </m:fPr>
                      <m:num>
                        <m:r>
                          <a:rPr lang="es-MX" sz="1700" i="1">
                            <a:solidFill>
                              <a:srgbClr val="182B47"/>
                            </a:solidFill>
                            <a:latin typeface="Cambria Math" panose="02040503050406030204" pitchFamily="18" charset="0"/>
                          </a:rPr>
                          <m:t>0.659</m:t>
                        </m:r>
                      </m:num>
                      <m:den>
                        <m:r>
                          <a:rPr lang="es-MX" sz="1700" i="1">
                            <a:solidFill>
                              <a:srgbClr val="182B47"/>
                            </a:solidFill>
                            <a:latin typeface="Cambria Math" panose="02040503050406030204" pitchFamily="18" charset="0"/>
                          </a:rPr>
                          <m:t>1−0.521</m:t>
                        </m:r>
                      </m:den>
                    </m:f>
                    <m:r>
                      <m:rPr>
                        <m:nor/>
                      </m:rPr>
                      <a:rPr lang="es-MX" sz="1700" b="0" i="0" smtClean="0">
                        <a:solidFill>
                          <a:srgbClr val="182B47"/>
                        </a:solidFill>
                        <a:latin typeface="Cambria Math" panose="02040503050406030204" pitchFamily="18" charset="0"/>
                      </a:rPr>
                      <m:t> </m:t>
                    </m:r>
                    <m:r>
                      <m:rPr>
                        <m:nor/>
                      </m:rPr>
                      <a:rPr lang="el-GR" sz="1700" dirty="0" smtClean="0">
                        <a:solidFill>
                          <a:srgbClr val="182B47"/>
                        </a:solidFill>
                      </a:rPr>
                      <m:t>Δ</m:t>
                    </m:r>
                    <m:func>
                      <m:funcPr>
                        <m:ctrlPr>
                          <a:rPr lang="es-MX" sz="1700" i="1" dirty="0">
                            <a:solidFill>
                              <a:srgbClr val="182B47"/>
                            </a:solidFill>
                            <a:latin typeface="Cambria Math" panose="02040503050406030204" pitchFamily="18" charset="0"/>
                          </a:rPr>
                        </m:ctrlPr>
                      </m:funcPr>
                      <m:fName>
                        <m:r>
                          <m:rPr>
                            <m:sty m:val="p"/>
                          </m:rPr>
                          <a:rPr lang="es-MX" sz="1700">
                            <a:solidFill>
                              <a:srgbClr val="182B47"/>
                            </a:solidFill>
                            <a:latin typeface="Cambria Math" panose="02040503050406030204" pitchFamily="18" charset="0"/>
                          </a:rPr>
                          <m:t>log</m:t>
                        </m:r>
                      </m:fName>
                      <m:e>
                        <m:d>
                          <m:dPr>
                            <m:ctrlPr>
                              <a:rPr lang="es-MX" sz="1700" i="1">
                                <a:solidFill>
                                  <a:srgbClr val="182B47"/>
                                </a:solidFill>
                                <a:latin typeface="Cambria Math" panose="02040503050406030204" pitchFamily="18" charset="0"/>
                              </a:rPr>
                            </m:ctrlPr>
                          </m:dPr>
                          <m:e>
                            <m:r>
                              <a:rPr lang="es-MX" sz="1700" i="1">
                                <a:solidFill>
                                  <a:srgbClr val="182B47"/>
                                </a:solidFill>
                                <a:latin typeface="Cambria Math" panose="02040503050406030204" pitchFamily="18" charset="0"/>
                              </a:rPr>
                              <m:t>𝑆𝑀</m:t>
                            </m:r>
                            <m:r>
                              <a:rPr lang="es-MX" sz="1700" i="1" baseline="-25000">
                                <a:solidFill>
                                  <a:srgbClr val="182B47"/>
                                </a:solidFill>
                                <a:latin typeface="Cambria Math" panose="02040503050406030204" pitchFamily="18" charset="0"/>
                              </a:rPr>
                              <m:t>𝑡</m:t>
                            </m:r>
                          </m:e>
                        </m:d>
                      </m:e>
                    </m:func>
                    <m:r>
                      <a:rPr lang="es-MX" sz="1700" b="0" i="1" smtClean="0">
                        <a:solidFill>
                          <a:srgbClr val="182B47"/>
                        </a:solidFill>
                        <a:latin typeface="Cambria Math" panose="02040503050406030204" pitchFamily="18" charset="0"/>
                      </a:rPr>
                      <m:t>=1</m:t>
                    </m:r>
                    <m:r>
                      <a:rPr lang="es-MX" sz="1700" i="1">
                        <a:solidFill>
                          <a:srgbClr val="182B47"/>
                        </a:solidFill>
                        <a:latin typeface="Cambria Math" panose="02040503050406030204" pitchFamily="18" charset="0"/>
                      </a:rPr>
                      <m:t>.37</m:t>
                    </m:r>
                    <m:r>
                      <a:rPr lang="es-MX" sz="1700" b="0" i="1" smtClean="0">
                        <a:solidFill>
                          <a:srgbClr val="182B47"/>
                        </a:solidFill>
                        <a:latin typeface="Cambria Math" panose="02040503050406030204" pitchFamily="18" charset="0"/>
                      </a:rPr>
                      <m:t> </m:t>
                    </m:r>
                    <m:r>
                      <m:rPr>
                        <m:nor/>
                      </m:rPr>
                      <a:rPr lang="el-GR" sz="1700" dirty="0">
                        <a:solidFill>
                          <a:srgbClr val="182B47"/>
                        </a:solidFill>
                      </a:rPr>
                      <m:t>Δ</m:t>
                    </m:r>
                    <m:func>
                      <m:funcPr>
                        <m:ctrlPr>
                          <a:rPr lang="es-MX" sz="1700" i="1" dirty="0">
                            <a:solidFill>
                              <a:srgbClr val="182B47"/>
                            </a:solidFill>
                            <a:latin typeface="Cambria Math" panose="02040503050406030204" pitchFamily="18" charset="0"/>
                          </a:rPr>
                        </m:ctrlPr>
                      </m:funcPr>
                      <m:fName>
                        <m:r>
                          <m:rPr>
                            <m:sty m:val="p"/>
                          </m:rPr>
                          <a:rPr lang="es-MX" sz="1700">
                            <a:solidFill>
                              <a:srgbClr val="182B47"/>
                            </a:solidFill>
                            <a:latin typeface="Cambria Math" panose="02040503050406030204" pitchFamily="18" charset="0"/>
                          </a:rPr>
                          <m:t>log</m:t>
                        </m:r>
                      </m:fName>
                      <m:e>
                        <m:d>
                          <m:dPr>
                            <m:ctrlPr>
                              <a:rPr lang="es-MX" sz="1700" i="1">
                                <a:solidFill>
                                  <a:srgbClr val="182B47"/>
                                </a:solidFill>
                                <a:latin typeface="Cambria Math" panose="02040503050406030204" pitchFamily="18" charset="0"/>
                              </a:rPr>
                            </m:ctrlPr>
                          </m:dPr>
                          <m:e>
                            <m:r>
                              <a:rPr lang="es-MX" sz="1700" i="1">
                                <a:solidFill>
                                  <a:srgbClr val="182B47"/>
                                </a:solidFill>
                                <a:latin typeface="Cambria Math" panose="02040503050406030204" pitchFamily="18" charset="0"/>
                              </a:rPr>
                              <m:t>𝑆𝑀</m:t>
                            </m:r>
                            <m:r>
                              <a:rPr lang="es-MX" sz="1700" i="1" baseline="-25000">
                                <a:solidFill>
                                  <a:srgbClr val="182B47"/>
                                </a:solidFill>
                                <a:latin typeface="Cambria Math" panose="02040503050406030204" pitchFamily="18" charset="0"/>
                              </a:rPr>
                              <m:t>𝑡</m:t>
                            </m:r>
                          </m:e>
                        </m:d>
                      </m:e>
                    </m:func>
                  </m:oMath>
                </a14:m>
                <a:endParaRPr lang="en-US" sz="1700" dirty="0"/>
              </a:p>
            </p:txBody>
          </p:sp>
        </mc:Choice>
        <mc:Fallback xmlns="">
          <p:sp>
            <p:nvSpPr>
              <p:cNvPr id="2" name="Rectángulo 1"/>
              <p:cNvSpPr>
                <a:spLocks noRot="1" noChangeAspect="1" noMove="1" noResize="1" noEditPoints="1" noAdjustHandles="1" noChangeArrowheads="1" noChangeShapeType="1" noTextEdit="1"/>
              </p:cNvSpPr>
              <p:nvPr/>
            </p:nvSpPr>
            <p:spPr>
              <a:xfrm>
                <a:off x="2105876" y="2636912"/>
                <a:ext cx="5028428" cy="467692"/>
              </a:xfrm>
              <a:prstGeom prst="rect">
                <a:avLst/>
              </a:prstGeom>
              <a:blipFill rotWithShape="0">
                <a:blip r:embed="rId4"/>
                <a:stretch>
                  <a:fillRect l="-727" b="-6579"/>
                </a:stretch>
              </a:blipFill>
            </p:spPr>
            <p:txBody>
              <a:bodyPr/>
              <a:lstStyle/>
              <a:p>
                <a:r>
                  <a:rPr lang="en-US">
                    <a:noFill/>
                  </a:rPr>
                  <a:t> </a:t>
                </a:r>
              </a:p>
            </p:txBody>
          </p:sp>
        </mc:Fallback>
      </mc:AlternateContent>
    </p:spTree>
    <p:extLst>
      <p:ext uri="{BB962C8B-B14F-4D97-AF65-F5344CB8AC3E}">
        <p14:creationId xmlns:p14="http://schemas.microsoft.com/office/powerpoint/2010/main" val="1804981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22</a:t>
            </a:fld>
            <a:endParaRPr lang="es-MX" dirty="0"/>
          </a:p>
        </p:txBody>
      </p:sp>
      <p:sp>
        <p:nvSpPr>
          <p:cNvPr id="7" name="6 Marcador de contenido"/>
          <p:cNvSpPr txBox="1">
            <a:spLocks/>
          </p:cNvSpPr>
          <p:nvPr/>
        </p:nvSpPr>
        <p:spPr>
          <a:xfrm>
            <a:off x="179512" y="980728"/>
            <a:ext cx="8599015" cy="5277000"/>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800"/>
              </a:spcBef>
              <a:spcAft>
                <a:spcPts val="800"/>
              </a:spcAft>
              <a:buClr>
                <a:srgbClr val="182B47"/>
              </a:buClr>
            </a:pPr>
            <a:r>
              <a:rPr lang="es-MX" sz="1800" dirty="0" smtClean="0"/>
              <a:t>Antes de utilizar los resultados ya descritos para evaluar el efecto de distintos escenarios de incrementos al salario mínimo, es </a:t>
            </a:r>
            <a:r>
              <a:rPr lang="es-MX" sz="1800" dirty="0"/>
              <a:t>necesario tomar en cuenta las siguientes </a:t>
            </a:r>
            <a:r>
              <a:rPr lang="es-MX" sz="1800" dirty="0" smtClean="0"/>
              <a:t>observaciones:</a:t>
            </a:r>
          </a:p>
          <a:p>
            <a:pPr lvl="1">
              <a:lnSpc>
                <a:spcPct val="110000"/>
              </a:lnSpc>
              <a:spcBef>
                <a:spcPts val="800"/>
              </a:spcBef>
              <a:spcAft>
                <a:spcPts val="800"/>
              </a:spcAft>
              <a:buClr>
                <a:srgbClr val="182B47"/>
              </a:buClr>
            </a:pPr>
            <a:r>
              <a:rPr lang="es-MX" sz="1700" i="0" dirty="0" smtClean="0"/>
              <a:t>Las estimaciones presentadas no incorporan</a:t>
            </a:r>
            <a:r>
              <a:rPr lang="es-MX" sz="1700" i="0" dirty="0" smtClean="0">
                <a:solidFill>
                  <a:srgbClr val="182B47"/>
                </a:solidFill>
                <a:cs typeface="Arial" pitchFamily="34" charset="0"/>
              </a:rPr>
              <a:t> mecanismos </a:t>
            </a:r>
            <a:r>
              <a:rPr lang="es-MX" sz="1700" i="0" dirty="0">
                <a:solidFill>
                  <a:srgbClr val="182B47"/>
                </a:solidFill>
                <a:cs typeface="Arial" pitchFamily="34" charset="0"/>
              </a:rPr>
              <a:t>de </a:t>
            </a:r>
            <a:r>
              <a:rPr lang="es-MX" sz="1700" i="0" dirty="0" smtClean="0">
                <a:solidFill>
                  <a:srgbClr val="182B47"/>
                </a:solidFill>
                <a:cs typeface="Arial" pitchFamily="34" charset="0"/>
              </a:rPr>
              <a:t>ajuste de expectativas</a:t>
            </a:r>
            <a:r>
              <a:rPr lang="es-MX" sz="1700" i="0" dirty="0" smtClean="0"/>
              <a:t>, por lo que los </a:t>
            </a:r>
            <a:r>
              <a:rPr lang="es-MX" sz="1700" i="0" dirty="0"/>
              <a:t>resultados </a:t>
            </a:r>
            <a:r>
              <a:rPr lang="es-MX" sz="1700" i="0" dirty="0" smtClean="0"/>
              <a:t>hasta ahora descritos deben ser interpretados como cotas inferiores </a:t>
            </a:r>
            <a:r>
              <a:rPr lang="es-MX" sz="1700" i="0" dirty="0"/>
              <a:t>del efecto sobre la inflación de incrementar el salario </a:t>
            </a:r>
            <a:r>
              <a:rPr lang="es-MX" sz="1700" i="0" dirty="0" smtClean="0"/>
              <a:t>mínimo.</a:t>
            </a:r>
          </a:p>
          <a:p>
            <a:pPr lvl="1">
              <a:lnSpc>
                <a:spcPct val="110000"/>
              </a:lnSpc>
              <a:spcBef>
                <a:spcPts val="600"/>
              </a:spcBef>
              <a:spcAft>
                <a:spcPts val="600"/>
              </a:spcAft>
              <a:buClr>
                <a:srgbClr val="182B47"/>
              </a:buClr>
            </a:pPr>
            <a:r>
              <a:rPr lang="es-MX" sz="1700" i="0" dirty="0" smtClean="0"/>
              <a:t>Los ejercicios anteriores se </a:t>
            </a:r>
            <a:r>
              <a:rPr lang="es-MX" sz="1700" i="0" dirty="0"/>
              <a:t>basan en incrementar el salario mínimo una sola </a:t>
            </a:r>
            <a:r>
              <a:rPr lang="es-MX" sz="1700" i="0" dirty="0" smtClean="0"/>
              <a:t>vez. </a:t>
            </a:r>
            <a:r>
              <a:rPr lang="es-MX" sz="1700" i="0" dirty="0"/>
              <a:t>Una estrategia alternativa podría ser la implementación de aumentos multianuales predeterminados hasta alcanzar cierto nivel. </a:t>
            </a:r>
            <a:r>
              <a:rPr lang="es-MX" sz="1700" i="0" dirty="0" smtClean="0"/>
              <a:t>Sin embargo, esta alternativa merece consideraciones adicionales:</a:t>
            </a:r>
          </a:p>
          <a:p>
            <a:pPr marL="1257300" lvl="3" indent="-342900">
              <a:lnSpc>
                <a:spcPct val="110000"/>
              </a:lnSpc>
              <a:spcBef>
                <a:spcPts val="600"/>
              </a:spcBef>
              <a:spcAft>
                <a:spcPts val="600"/>
              </a:spcAft>
              <a:buClr>
                <a:schemeClr val="tx1"/>
              </a:buClr>
              <a:buSzPct val="80000"/>
              <a:buFont typeface="Courier New" panose="02070309020205020404" pitchFamily="49" charset="0"/>
              <a:buChar char="o"/>
            </a:pPr>
            <a:r>
              <a:rPr lang="es-MX" dirty="0" smtClean="0"/>
              <a:t>Se podría generar una </a:t>
            </a:r>
            <a:r>
              <a:rPr lang="es-MX" dirty="0"/>
              <a:t>carrera entre precios y </a:t>
            </a:r>
            <a:r>
              <a:rPr lang="es-MX" dirty="0" smtClean="0"/>
              <a:t>salarios.</a:t>
            </a:r>
          </a:p>
          <a:p>
            <a:pPr marL="1257300" lvl="3" indent="-342900">
              <a:lnSpc>
                <a:spcPct val="110000"/>
              </a:lnSpc>
              <a:spcBef>
                <a:spcPts val="600"/>
              </a:spcBef>
              <a:spcAft>
                <a:spcPts val="600"/>
              </a:spcAft>
              <a:buClr>
                <a:schemeClr val="tx1"/>
              </a:buClr>
              <a:buSzPct val="80000"/>
              <a:buFont typeface="Courier New" panose="02070309020205020404" pitchFamily="49" charset="0"/>
              <a:buChar char="o"/>
            </a:pPr>
            <a:r>
              <a:rPr lang="es-MX" dirty="0" smtClean="0"/>
              <a:t>Se podría interpretar como un incremento </a:t>
            </a:r>
            <a:r>
              <a:rPr lang="es-MX" dirty="0"/>
              <a:t>persistente en los costos de las empresas y en el costo de vida, </a:t>
            </a:r>
            <a:r>
              <a:rPr lang="es-MX" dirty="0" smtClean="0"/>
              <a:t>y no como </a:t>
            </a:r>
            <a:r>
              <a:rPr lang="es-MX" dirty="0"/>
              <a:t>una corrección del nivel de salario percibido por los trabajadores menos calificados. </a:t>
            </a:r>
            <a:endParaRPr lang="es-MX" dirty="0" smtClean="0"/>
          </a:p>
        </p:txBody>
      </p:sp>
      <p:sp>
        <p:nvSpPr>
          <p:cNvPr id="5" name="17 Título"/>
          <p:cNvSpPr txBox="1">
            <a:spLocks/>
          </p:cNvSpPr>
          <p:nvPr/>
        </p:nvSpPr>
        <p:spPr>
          <a:xfrm>
            <a:off x="163756" y="69338"/>
            <a:ext cx="8728724" cy="72008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3"/>
            </a:pPr>
            <a:r>
              <a:rPr lang="es-MX" dirty="0">
                <a:solidFill>
                  <a:srgbClr val="182B47"/>
                </a:solidFill>
              </a:rPr>
              <a:t>Metodología</a:t>
            </a:r>
          </a:p>
        </p:txBody>
      </p:sp>
    </p:spTree>
    <p:extLst>
      <p:ext uri="{BB962C8B-B14F-4D97-AF65-F5344CB8AC3E}">
        <p14:creationId xmlns:p14="http://schemas.microsoft.com/office/powerpoint/2010/main" val="1344117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14" name="13 Rectángulo redondeado"/>
          <p:cNvSpPr/>
          <p:nvPr/>
        </p:nvSpPr>
        <p:spPr>
          <a:xfrm>
            <a:off x="1187624" y="1988840"/>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Mecanismos de ajuste</a:t>
            </a:r>
            <a:endParaRPr lang="es-MX" sz="3200" b="1" dirty="0">
              <a:solidFill>
                <a:srgbClr val="4D4D4D"/>
              </a:solidFill>
            </a:endParaRPr>
          </a:p>
        </p:txBody>
      </p:sp>
      <p:sp>
        <p:nvSpPr>
          <p:cNvPr id="15" name="14 Rectángulo redondeado"/>
          <p:cNvSpPr/>
          <p:nvPr/>
        </p:nvSpPr>
        <p:spPr>
          <a:xfrm>
            <a:off x="323528" y="196025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23</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23</a:t>
            </a:fld>
            <a:endParaRPr lang="es-MX" dirty="0">
              <a:solidFill>
                <a:srgbClr val="FFFFFF"/>
              </a:solidFill>
            </a:endParaRPr>
          </a:p>
        </p:txBody>
      </p:sp>
      <p:sp>
        <p:nvSpPr>
          <p:cNvPr id="18" name="13 Rectángulo redondeado"/>
          <p:cNvSpPr/>
          <p:nvPr/>
        </p:nvSpPr>
        <p:spPr>
          <a:xfrm>
            <a:off x="1187628" y="1153331"/>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Introducción</a:t>
            </a:r>
          </a:p>
        </p:txBody>
      </p:sp>
      <p:sp>
        <p:nvSpPr>
          <p:cNvPr id="19" name="14 Rectángulo redondeado"/>
          <p:cNvSpPr/>
          <p:nvPr/>
        </p:nvSpPr>
        <p:spPr>
          <a:xfrm>
            <a:off x="323532" y="1124744"/>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22" name="13 Rectángulo redondeado"/>
          <p:cNvSpPr/>
          <p:nvPr/>
        </p:nvSpPr>
        <p:spPr>
          <a:xfrm>
            <a:off x="1187628" y="2809515"/>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a:t>
            </a:r>
            <a:endParaRPr lang="es-MX" sz="3200" b="1" dirty="0">
              <a:solidFill>
                <a:srgbClr val="4D4D4D"/>
              </a:solidFill>
            </a:endParaRPr>
          </a:p>
        </p:txBody>
      </p:sp>
      <p:sp>
        <p:nvSpPr>
          <p:cNvPr id="23" name="14 Rectángulo redondeado"/>
          <p:cNvSpPr/>
          <p:nvPr/>
        </p:nvSpPr>
        <p:spPr>
          <a:xfrm>
            <a:off x="323532" y="2780928"/>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
        <p:nvSpPr>
          <p:cNvPr id="24" name="13 Rectángulo redondeado"/>
          <p:cNvSpPr/>
          <p:nvPr/>
        </p:nvSpPr>
        <p:spPr>
          <a:xfrm>
            <a:off x="1187624" y="3645024"/>
            <a:ext cx="7812360" cy="69569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chemeClr val="bg1"/>
                </a:solidFill>
              </a:rPr>
              <a:t>Escenarios de incrementos al salario mínimo</a:t>
            </a:r>
          </a:p>
        </p:txBody>
      </p:sp>
      <p:sp>
        <p:nvSpPr>
          <p:cNvPr id="25" name="14 Rectángulo redondeado"/>
          <p:cNvSpPr/>
          <p:nvPr/>
        </p:nvSpPr>
        <p:spPr>
          <a:xfrm>
            <a:off x="323528" y="3616437"/>
            <a:ext cx="864100" cy="74866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4</a:t>
            </a:r>
          </a:p>
        </p:txBody>
      </p:sp>
      <p:sp>
        <p:nvSpPr>
          <p:cNvPr id="26" name="13 Rectángulo redondeado"/>
          <p:cNvSpPr/>
          <p:nvPr/>
        </p:nvSpPr>
        <p:spPr>
          <a:xfrm>
            <a:off x="1187628" y="4509120"/>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27" name="14 Rectángulo redondeado"/>
          <p:cNvSpPr/>
          <p:nvPr/>
        </p:nvSpPr>
        <p:spPr>
          <a:xfrm>
            <a:off x="323532" y="448053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5</a:t>
            </a:r>
            <a:endParaRPr lang="es-MX" sz="3200" b="1" dirty="0">
              <a:solidFill>
                <a:srgbClr val="4D4D4D"/>
              </a:solidFill>
            </a:endParaRPr>
          </a:p>
        </p:txBody>
      </p:sp>
    </p:spTree>
    <p:extLst>
      <p:ext uri="{BB962C8B-B14F-4D97-AF65-F5344CB8AC3E}">
        <p14:creationId xmlns:p14="http://schemas.microsoft.com/office/powerpoint/2010/main" val="4227060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24</a:t>
            </a:fld>
            <a:endParaRPr lang="es-MX" dirty="0"/>
          </a:p>
        </p:txBody>
      </p:sp>
      <p:sp>
        <p:nvSpPr>
          <p:cNvPr id="7" name="6 Marcador de contenido"/>
          <p:cNvSpPr txBox="1">
            <a:spLocks/>
          </p:cNvSpPr>
          <p:nvPr/>
        </p:nvSpPr>
        <p:spPr>
          <a:xfrm>
            <a:off x="179512" y="836712"/>
            <a:ext cx="8599015"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600"/>
              </a:spcBef>
              <a:spcAft>
                <a:spcPts val="1800"/>
              </a:spcAft>
              <a:buClr>
                <a:srgbClr val="182B47"/>
              </a:buClr>
            </a:pPr>
            <a:r>
              <a:rPr lang="es-MX" sz="1800" dirty="0" smtClean="0">
                <a:solidFill>
                  <a:srgbClr val="182B47"/>
                </a:solidFill>
                <a:cs typeface="Arial" pitchFamily="34" charset="0"/>
              </a:rPr>
              <a:t>En esta sección, se </a:t>
            </a:r>
            <a:r>
              <a:rPr lang="es-MX" sz="1800" dirty="0">
                <a:solidFill>
                  <a:srgbClr val="182B47"/>
                </a:solidFill>
                <a:cs typeface="Arial" pitchFamily="34" charset="0"/>
              </a:rPr>
              <a:t>analizan los efectos de dos de las propuestas que han surgido en torno a la discusión de incrementar el salario mínimo.</a:t>
            </a:r>
          </a:p>
          <a:p>
            <a:pPr marL="800100" lvl="1" indent="-342900">
              <a:lnSpc>
                <a:spcPct val="110000"/>
              </a:lnSpc>
              <a:spcBef>
                <a:spcPts val="600"/>
              </a:spcBef>
              <a:spcAft>
                <a:spcPts val="300"/>
              </a:spcAft>
              <a:buClr>
                <a:srgbClr val="182B47"/>
              </a:buClr>
              <a:buFont typeface="+mj-lt"/>
              <a:buAutoNum type="alphaUcPeriod"/>
            </a:pPr>
            <a:r>
              <a:rPr lang="es-MX" sz="1700" i="0" dirty="0" smtClean="0">
                <a:solidFill>
                  <a:srgbClr val="182B47"/>
                </a:solidFill>
                <a:cs typeface="Arial" pitchFamily="34" charset="0"/>
              </a:rPr>
              <a:t>Escenario para alcanzar la canasta alimentaria definida por el CONEVAL para dos personas:</a:t>
            </a:r>
          </a:p>
          <a:p>
            <a:pPr lvl="2">
              <a:lnSpc>
                <a:spcPct val="110000"/>
              </a:lnSpc>
              <a:spcBef>
                <a:spcPts val="600"/>
              </a:spcBef>
              <a:spcAft>
                <a:spcPts val="2400"/>
              </a:spcAft>
              <a:buClr>
                <a:srgbClr val="182B47"/>
              </a:buClr>
              <a:buFont typeface="Wingdings" panose="05000000000000000000" pitchFamily="2" charset="2"/>
              <a:buChar char=""/>
            </a:pPr>
            <a:r>
              <a:rPr lang="es-MX" sz="1650" dirty="0">
                <a:solidFill>
                  <a:srgbClr val="182B47"/>
                </a:solidFill>
                <a:cs typeface="Arial" pitchFamily="34" charset="0"/>
              </a:rPr>
              <a:t>Incremento de una sola vez del salario mínimo de su nivel actual (73.04 pesos diarios) a 89 pesos diarios, lo cual implica un incremento de </a:t>
            </a:r>
            <a:r>
              <a:rPr lang="es-MX" sz="1650" b="1" dirty="0">
                <a:solidFill>
                  <a:srgbClr val="182B47"/>
                </a:solidFill>
                <a:cs typeface="Arial" pitchFamily="34" charset="0"/>
              </a:rPr>
              <a:t>21.7 por ciento</a:t>
            </a:r>
            <a:r>
              <a:rPr lang="es-MX" sz="1650" dirty="0">
                <a:solidFill>
                  <a:srgbClr val="182B47"/>
                </a:solidFill>
                <a:cs typeface="Arial" pitchFamily="34" charset="0"/>
              </a:rPr>
              <a:t>.</a:t>
            </a:r>
            <a:r>
              <a:rPr lang="es-MX" sz="1650" baseline="30000" dirty="0">
                <a:solidFill>
                  <a:srgbClr val="182B47"/>
                </a:solidFill>
                <a:cs typeface="Arial" pitchFamily="34" charset="0"/>
              </a:rPr>
              <a:t>1</a:t>
            </a:r>
            <a:r>
              <a:rPr lang="es-MX" sz="1650" baseline="30000" dirty="0" smtClean="0">
                <a:solidFill>
                  <a:srgbClr val="182B47"/>
                </a:solidFill>
                <a:cs typeface="Arial" pitchFamily="34" charset="0"/>
              </a:rPr>
              <a:t>/</a:t>
            </a:r>
          </a:p>
          <a:p>
            <a:pPr marL="800100" lvl="1" indent="-342900">
              <a:lnSpc>
                <a:spcPct val="110000"/>
              </a:lnSpc>
              <a:spcBef>
                <a:spcPts val="600"/>
              </a:spcBef>
              <a:spcAft>
                <a:spcPts val="300"/>
              </a:spcAft>
              <a:buClr>
                <a:srgbClr val="182B47"/>
              </a:buClr>
              <a:buFont typeface="+mj-lt"/>
              <a:buAutoNum type="alphaUcPeriod"/>
            </a:pPr>
            <a:r>
              <a:rPr lang="es-MX" sz="1700" i="0" dirty="0" smtClean="0">
                <a:solidFill>
                  <a:srgbClr val="182B47"/>
                </a:solidFill>
                <a:cs typeface="Arial" pitchFamily="34" charset="0"/>
              </a:rPr>
              <a:t>Escenario para alcanzar la canasta ampliada definida por el CONEVAL para dos personas:</a:t>
            </a:r>
            <a:endParaRPr lang="es-MX" sz="1700" i="0" baseline="30000" dirty="0" smtClean="0">
              <a:solidFill>
                <a:srgbClr val="182B47"/>
              </a:solidFill>
              <a:cs typeface="Arial" pitchFamily="34" charset="0"/>
            </a:endParaRPr>
          </a:p>
          <a:p>
            <a:pPr lvl="2">
              <a:lnSpc>
                <a:spcPct val="110000"/>
              </a:lnSpc>
              <a:spcBef>
                <a:spcPts val="600"/>
              </a:spcBef>
              <a:spcAft>
                <a:spcPts val="1800"/>
              </a:spcAft>
              <a:buClr>
                <a:srgbClr val="182B47"/>
              </a:buClr>
              <a:buFont typeface="Wingdings" panose="05000000000000000000" pitchFamily="2" charset="2"/>
              <a:buChar char=""/>
            </a:pPr>
            <a:r>
              <a:rPr lang="es-MX" sz="1650" dirty="0">
                <a:solidFill>
                  <a:srgbClr val="182B47"/>
                </a:solidFill>
                <a:cs typeface="Arial" pitchFamily="34" charset="0"/>
              </a:rPr>
              <a:t>Incremento de una sola vez del salario mínimo de su nivel actual a 180 pesos </a:t>
            </a:r>
            <a:r>
              <a:rPr lang="es-MX" sz="1650" dirty="0" smtClean="0">
                <a:solidFill>
                  <a:srgbClr val="182B47"/>
                </a:solidFill>
                <a:cs typeface="Arial" pitchFamily="34" charset="0"/>
              </a:rPr>
              <a:t>diarios, es decir, un incremento </a:t>
            </a:r>
            <a:r>
              <a:rPr lang="es-MX" sz="1650" dirty="0">
                <a:solidFill>
                  <a:srgbClr val="182B47"/>
                </a:solidFill>
                <a:cs typeface="Arial" pitchFamily="34" charset="0"/>
              </a:rPr>
              <a:t>de </a:t>
            </a:r>
            <a:r>
              <a:rPr lang="es-MX" sz="1650" b="1" dirty="0">
                <a:solidFill>
                  <a:srgbClr val="182B47"/>
                </a:solidFill>
                <a:cs typeface="Arial" pitchFamily="34" charset="0"/>
              </a:rPr>
              <a:t>146.6 por </a:t>
            </a:r>
            <a:r>
              <a:rPr lang="es-MX" sz="1650" b="1" dirty="0" smtClean="0">
                <a:solidFill>
                  <a:srgbClr val="182B47"/>
                </a:solidFill>
                <a:cs typeface="Arial" pitchFamily="34" charset="0"/>
              </a:rPr>
              <a:t>ciento</a:t>
            </a:r>
            <a:r>
              <a:rPr lang="es-MX" sz="1650" dirty="0" smtClean="0">
                <a:solidFill>
                  <a:srgbClr val="182B47"/>
                </a:solidFill>
                <a:cs typeface="Arial" pitchFamily="34" charset="0"/>
              </a:rPr>
              <a:t>.</a:t>
            </a:r>
            <a:r>
              <a:rPr lang="es-MX" sz="1650" baseline="30000" dirty="0" smtClean="0">
                <a:solidFill>
                  <a:srgbClr val="182B47"/>
                </a:solidFill>
                <a:cs typeface="Arial" pitchFamily="34" charset="0"/>
              </a:rPr>
              <a:t>2/</a:t>
            </a:r>
          </a:p>
        </p:txBody>
      </p:sp>
      <p:sp>
        <p:nvSpPr>
          <p:cNvPr id="8" name="Rectángulo 7"/>
          <p:cNvSpPr/>
          <p:nvPr/>
        </p:nvSpPr>
        <p:spPr>
          <a:xfrm>
            <a:off x="100900" y="6116918"/>
            <a:ext cx="9043100" cy="313932"/>
          </a:xfrm>
          <a:prstGeom prst="rect">
            <a:avLst/>
          </a:prstGeom>
        </p:spPr>
        <p:txBody>
          <a:bodyPr wrap="square">
            <a:spAutoFit/>
          </a:bodyPr>
          <a:lstStyle/>
          <a:p>
            <a:pPr lvl="0" algn="just" fontAlgn="base">
              <a:lnSpc>
                <a:spcPct val="90000"/>
              </a:lnSpc>
              <a:spcBef>
                <a:spcPct val="0"/>
              </a:spcBef>
              <a:spcAft>
                <a:spcPct val="0"/>
              </a:spcAft>
            </a:pPr>
            <a:r>
              <a:rPr lang="es-MX" sz="800" dirty="0">
                <a:solidFill>
                  <a:srgbClr val="182B47"/>
                </a:solidFill>
              </a:rPr>
              <a:t>1/ Nivel actualizado a </a:t>
            </a:r>
            <a:r>
              <a:rPr lang="es-MX" sz="800" dirty="0" smtClean="0">
                <a:solidFill>
                  <a:srgbClr val="182B47"/>
                </a:solidFill>
              </a:rPr>
              <a:t>enero de 2016. </a:t>
            </a:r>
            <a:r>
              <a:rPr lang="es-MX" sz="800" dirty="0">
                <a:solidFill>
                  <a:srgbClr val="182B47"/>
                </a:solidFill>
              </a:rPr>
              <a:t>En marzo de 2014 dicho nivel correspondía a 82.86 pesos diarios, el cual fue incluido en la propuesta del Gobierno del Distrito Federal.</a:t>
            </a:r>
          </a:p>
          <a:p>
            <a:pPr lvl="0" algn="just" fontAlgn="base">
              <a:lnSpc>
                <a:spcPct val="90000"/>
              </a:lnSpc>
              <a:spcBef>
                <a:spcPct val="0"/>
              </a:spcBef>
              <a:spcAft>
                <a:spcPct val="0"/>
              </a:spcAft>
            </a:pPr>
            <a:r>
              <a:rPr lang="es-MX" sz="800" dirty="0">
                <a:solidFill>
                  <a:srgbClr val="182B47"/>
                </a:solidFill>
              </a:rPr>
              <a:t>2/ Nivel actualizado </a:t>
            </a:r>
            <a:r>
              <a:rPr lang="es-MX" sz="800" dirty="0" smtClean="0">
                <a:solidFill>
                  <a:srgbClr val="182B47"/>
                </a:solidFill>
              </a:rPr>
              <a:t>a enero de 2016. </a:t>
            </a:r>
            <a:r>
              <a:rPr lang="es-MX" sz="800" dirty="0">
                <a:solidFill>
                  <a:srgbClr val="182B47"/>
                </a:solidFill>
              </a:rPr>
              <a:t>En marzo de 2014 dicho nivel correspondía a 171.03 pesos diarios, el cual fue incluido en la propuesta del Gobierno del Distrito Federal.</a:t>
            </a:r>
          </a:p>
        </p:txBody>
      </p:sp>
      <p:sp>
        <p:nvSpPr>
          <p:cNvPr id="5" name="17 Título"/>
          <p:cNvSpPr txBox="1">
            <a:spLocks/>
          </p:cNvSpPr>
          <p:nvPr/>
        </p:nvSpPr>
        <p:spPr>
          <a:xfrm>
            <a:off x="163756" y="69338"/>
            <a:ext cx="8728724"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4"/>
            </a:pPr>
            <a:r>
              <a:rPr lang="es-MX" dirty="0" smtClean="0">
                <a:solidFill>
                  <a:srgbClr val="182B47"/>
                </a:solidFill>
              </a:rPr>
              <a:t>Escenarios </a:t>
            </a:r>
            <a:r>
              <a:rPr lang="es-MX" dirty="0">
                <a:solidFill>
                  <a:srgbClr val="182B47"/>
                </a:solidFill>
              </a:rPr>
              <a:t>de incrementos al salario mínimo</a:t>
            </a:r>
          </a:p>
        </p:txBody>
      </p:sp>
    </p:spTree>
    <p:extLst>
      <p:ext uri="{BB962C8B-B14F-4D97-AF65-F5344CB8AC3E}">
        <p14:creationId xmlns:p14="http://schemas.microsoft.com/office/powerpoint/2010/main" val="3372797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25</a:t>
            </a:fld>
            <a:endParaRPr lang="es-MX" dirty="0"/>
          </a:p>
        </p:txBody>
      </p:sp>
      <p:sp>
        <p:nvSpPr>
          <p:cNvPr id="5"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4"/>
            </a:pPr>
            <a:r>
              <a:rPr lang="es-MX" dirty="0">
                <a:solidFill>
                  <a:srgbClr val="182B47"/>
                </a:solidFill>
              </a:rPr>
              <a:t>Escenarios de incrementos al salario mínimo</a:t>
            </a:r>
          </a:p>
        </p:txBody>
      </p:sp>
      <p:sp>
        <p:nvSpPr>
          <p:cNvPr id="19" name="CuadroTexto 18"/>
          <p:cNvSpPr txBox="1"/>
          <p:nvPr/>
        </p:nvSpPr>
        <p:spPr>
          <a:xfrm>
            <a:off x="187527" y="1556792"/>
            <a:ext cx="1199088"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Incremento del Salario Mínimo</a:t>
            </a:r>
            <a:endParaRPr lang="es-MX" sz="1200" b="1" dirty="0"/>
          </a:p>
        </p:txBody>
      </p:sp>
      <p:sp>
        <p:nvSpPr>
          <p:cNvPr id="20" name="Flecha derecha 19"/>
          <p:cNvSpPr/>
          <p:nvPr/>
        </p:nvSpPr>
        <p:spPr>
          <a:xfrm rot="5400000">
            <a:off x="378401" y="2727321"/>
            <a:ext cx="504058" cy="899303"/>
          </a:xfrm>
          <a:prstGeom prst="right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s-MX" sz="1000" b="1" dirty="0" smtClean="0"/>
              <a:t>Efecto faro</a:t>
            </a:r>
            <a:endParaRPr lang="es-MX" sz="1000" b="1" dirty="0"/>
          </a:p>
        </p:txBody>
      </p:sp>
      <p:sp>
        <p:nvSpPr>
          <p:cNvPr id="15" name="CuadroTexto 14"/>
          <p:cNvSpPr txBox="1"/>
          <p:nvPr/>
        </p:nvSpPr>
        <p:spPr>
          <a:xfrm>
            <a:off x="187527" y="3502550"/>
            <a:ext cx="1199088"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Sobre el SBC</a:t>
            </a:r>
            <a:endParaRPr lang="es-MX" sz="1200" b="1" dirty="0"/>
          </a:p>
        </p:txBody>
      </p:sp>
      <p:sp>
        <p:nvSpPr>
          <p:cNvPr id="16" name="Flecha derecha 15"/>
          <p:cNvSpPr/>
          <p:nvPr/>
        </p:nvSpPr>
        <p:spPr>
          <a:xfrm>
            <a:off x="1510831" y="4167961"/>
            <a:ext cx="667918" cy="7200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VAR</a:t>
            </a:r>
            <a:endParaRPr lang="es-MX" sz="1200" b="1" dirty="0"/>
          </a:p>
        </p:txBody>
      </p:sp>
      <p:sp>
        <p:nvSpPr>
          <p:cNvPr id="17" name="CuadroTexto 16"/>
          <p:cNvSpPr txBox="1"/>
          <p:nvPr/>
        </p:nvSpPr>
        <p:spPr>
          <a:xfrm>
            <a:off x="2411760" y="2033016"/>
            <a:ext cx="4751875"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directo sobre Inflación</a:t>
            </a:r>
          </a:p>
          <a:p>
            <a:pPr algn="ctr"/>
            <a:r>
              <a:rPr lang="es-MX" sz="1200" b="1" dirty="0" smtClean="0"/>
              <a:t> y Nivel de Precios</a:t>
            </a:r>
            <a:endParaRPr lang="es-MX" sz="1200" b="1" dirty="0"/>
          </a:p>
        </p:txBody>
      </p:sp>
      <p:sp>
        <p:nvSpPr>
          <p:cNvPr id="24" name="CuadroTexto 23"/>
          <p:cNvSpPr txBox="1"/>
          <p:nvPr/>
        </p:nvSpPr>
        <p:spPr>
          <a:xfrm>
            <a:off x="827584" y="2874422"/>
            <a:ext cx="1224136" cy="338554"/>
          </a:xfrm>
          <a:prstGeom prst="rect">
            <a:avLst/>
          </a:prstGeom>
          <a:noFill/>
        </p:spPr>
        <p:txBody>
          <a:bodyPr wrap="square" rtlCol="0">
            <a:spAutoFit/>
          </a:bodyPr>
          <a:lstStyle/>
          <a:p>
            <a:r>
              <a:rPr lang="es-MX" sz="1600" dirty="0" smtClean="0"/>
              <a:t>Etapa 1</a:t>
            </a:r>
            <a:endParaRPr lang="es-MX" sz="1600" dirty="0"/>
          </a:p>
        </p:txBody>
      </p:sp>
      <p:sp>
        <p:nvSpPr>
          <p:cNvPr id="25" name="CuadroTexto 24"/>
          <p:cNvSpPr txBox="1"/>
          <p:nvPr/>
        </p:nvSpPr>
        <p:spPr>
          <a:xfrm>
            <a:off x="1475656" y="3867472"/>
            <a:ext cx="1224136" cy="338554"/>
          </a:xfrm>
          <a:prstGeom prst="rect">
            <a:avLst/>
          </a:prstGeom>
          <a:noFill/>
        </p:spPr>
        <p:txBody>
          <a:bodyPr wrap="square" rtlCol="0">
            <a:spAutoFit/>
          </a:bodyPr>
          <a:lstStyle/>
          <a:p>
            <a:r>
              <a:rPr lang="es-MX" sz="1600" dirty="0" smtClean="0"/>
              <a:t>Etapa 2</a:t>
            </a:r>
            <a:endParaRPr lang="es-MX" sz="1600" dirty="0"/>
          </a:p>
        </p:txBody>
      </p:sp>
      <p:sp>
        <p:nvSpPr>
          <p:cNvPr id="26" name="CuadroTexto 25"/>
          <p:cNvSpPr txBox="1"/>
          <p:nvPr/>
        </p:nvSpPr>
        <p:spPr>
          <a:xfrm>
            <a:off x="4283968" y="1628800"/>
            <a:ext cx="1224136" cy="338554"/>
          </a:xfrm>
          <a:prstGeom prst="rect">
            <a:avLst/>
          </a:prstGeom>
          <a:noFill/>
        </p:spPr>
        <p:txBody>
          <a:bodyPr wrap="square" rtlCol="0">
            <a:spAutoFit/>
          </a:bodyPr>
          <a:lstStyle/>
          <a:p>
            <a:r>
              <a:rPr lang="es-MX" sz="1600" dirty="0" smtClean="0"/>
              <a:t>Etapa 3</a:t>
            </a:r>
            <a:endParaRPr lang="es-MX" sz="1600" dirty="0"/>
          </a:p>
        </p:txBody>
      </p:sp>
      <p:graphicFrame>
        <p:nvGraphicFramePr>
          <p:cNvPr id="27" name="Tabla 26"/>
          <p:cNvGraphicFramePr>
            <a:graphicFrameLocks noGrp="1"/>
          </p:cNvGraphicFramePr>
          <p:nvPr>
            <p:extLst>
              <p:ext uri="{D42A27DB-BD31-4B8C-83A1-F6EECF244321}">
                <p14:modId xmlns:p14="http://schemas.microsoft.com/office/powerpoint/2010/main" val="1878684817"/>
              </p:ext>
            </p:extLst>
          </p:nvPr>
        </p:nvGraphicFramePr>
        <p:xfrm>
          <a:off x="2354550" y="2740262"/>
          <a:ext cx="4805820" cy="3408680"/>
        </p:xfrm>
        <a:graphic>
          <a:graphicData uri="http://schemas.openxmlformats.org/drawingml/2006/table">
            <a:tbl>
              <a:tblPr firstRow="1" bandRow="1">
                <a:tableStyleId>{F2DE63D5-997A-4646-A377-4702673A728D}</a:tableStyleId>
              </a:tblPr>
              <a:tblGrid>
                <a:gridCol w="777290"/>
                <a:gridCol w="2016224"/>
                <a:gridCol w="2012306"/>
              </a:tblGrid>
              <a:tr h="530585">
                <a:tc>
                  <a:txBody>
                    <a:bodyPr/>
                    <a:lstStyle/>
                    <a:p>
                      <a:pPr algn="ctr"/>
                      <a:endParaRPr lang="es-MX" sz="1200" dirty="0"/>
                    </a:p>
                  </a:txBody>
                  <a:tcPr anchor="ctr"/>
                </a:tc>
                <a:tc>
                  <a:txBody>
                    <a:bodyPr/>
                    <a:lstStyle/>
                    <a:p>
                      <a:pPr algn="ctr"/>
                      <a:r>
                        <a:rPr lang="es-MX" sz="1200" b="1" dirty="0" smtClean="0"/>
                        <a:t>12</a:t>
                      </a:r>
                      <a:r>
                        <a:rPr lang="es-MX" sz="1200" b="1" baseline="0" dirty="0" smtClean="0"/>
                        <a:t>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c>
                  <a:txBody>
                    <a:bodyPr/>
                    <a:lstStyle/>
                    <a:p>
                      <a:pPr algn="ctr"/>
                      <a:r>
                        <a:rPr lang="es-MX" sz="1200" b="1" baseline="0" dirty="0" smtClean="0"/>
                        <a:t>24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r>
              <a:tr h="742819">
                <a:tc>
                  <a:txBody>
                    <a:bodyPr/>
                    <a:lstStyle/>
                    <a:p>
                      <a:pPr algn="ctr"/>
                      <a:r>
                        <a:rPr lang="es-MX" sz="1200" b="1" dirty="0" smtClean="0"/>
                        <a:t>Inflación</a:t>
                      </a:r>
                      <a:endParaRPr lang="es-MX" sz="1200" b="1" dirty="0"/>
                    </a:p>
                  </a:txBody>
                  <a:tcPr anchor="ctr">
                    <a:noFill/>
                  </a:tcPr>
                </a:tc>
                <a:tc>
                  <a:txBody>
                    <a:bodyPr/>
                    <a:lstStyle/>
                    <a:p>
                      <a:pPr algn="ctr">
                        <a:lnSpc>
                          <a:spcPts val="1400"/>
                        </a:lnSpc>
                      </a:pPr>
                      <a:r>
                        <a:rPr lang="es-MX" sz="1200" dirty="0" smtClean="0"/>
                        <a:t>Sería</a:t>
                      </a:r>
                      <a:r>
                        <a:rPr lang="es-MX" sz="1200" baseline="0" dirty="0" smtClean="0"/>
                        <a:t> </a:t>
                      </a:r>
                      <a:r>
                        <a:rPr lang="es-MX" sz="1200" b="1" baseline="0" dirty="0" smtClean="0"/>
                        <a:t>3.3 p.p. más alta</a:t>
                      </a:r>
                    </a:p>
                    <a:p>
                      <a:pPr algn="ctr">
                        <a:lnSpc>
                          <a:spcPts val="1400"/>
                        </a:lnSpc>
                      </a:pPr>
                      <a:r>
                        <a:rPr lang="es-MX" sz="1200" baseline="0" dirty="0" smtClean="0"/>
                        <a:t>que en ausencia del aumento en el salario mínimo.</a:t>
                      </a:r>
                    </a:p>
                    <a:p>
                      <a:pPr algn="ctr">
                        <a:lnSpc>
                          <a:spcPct val="150000"/>
                        </a:lnSpc>
                      </a:pPr>
                      <a:r>
                        <a:rPr lang="es-MX" sz="1200" i="1" baseline="0" dirty="0" smtClean="0"/>
                        <a:t>(21.7x0.85x0.18=3.3)</a:t>
                      </a:r>
                    </a:p>
                    <a:p>
                      <a:pPr algn="ctr">
                        <a:lnSpc>
                          <a:spcPct val="100000"/>
                        </a:lnSpc>
                      </a:pPr>
                      <a:endParaRPr lang="es-MX" sz="1200" i="1" dirty="0" smtClean="0"/>
                    </a:p>
                    <a:p>
                      <a:pPr algn="ctr">
                        <a:lnSpc>
                          <a:spcPct val="100000"/>
                        </a:lnSpc>
                      </a:pPr>
                      <a:r>
                        <a:rPr lang="es-MX" sz="1200" i="1" dirty="0" smtClean="0"/>
                        <a:t>Si la inflación en ausencia del aumento fuera de 3%, con el aumento sería de 6.3%.</a:t>
                      </a:r>
                    </a:p>
                    <a:p>
                      <a:pPr algn="ctr">
                        <a:lnSpc>
                          <a:spcPts val="1400"/>
                        </a:lnSpc>
                      </a:pPr>
                      <a:endParaRPr lang="es-MX" sz="1200" i="1" dirty="0" smtClean="0"/>
                    </a:p>
                  </a:txBody>
                  <a:tcPr anchor="ctr">
                    <a:noFill/>
                  </a:tcPr>
                </a:tc>
                <a:tc>
                  <a:txBody>
                    <a:bodyPr/>
                    <a:lstStyle/>
                    <a:p>
                      <a:pPr marL="0" algn="ctr" defTabSz="914400" rtl="0" eaLnBrk="1" latinLnBrk="0" hangingPunct="1">
                        <a:lnSpc>
                          <a:spcPts val="1400"/>
                        </a:lnSpc>
                      </a:pPr>
                      <a:r>
                        <a:rPr lang="es-MX" sz="1200" kern="1200" baseline="0" dirty="0" smtClean="0">
                          <a:solidFill>
                            <a:schemeClr val="tx1"/>
                          </a:solidFill>
                          <a:latin typeface="+mn-lt"/>
                          <a:ea typeface="+mn-ea"/>
                          <a:cs typeface="+mn-cs"/>
                        </a:rPr>
                        <a:t>El efecto sobre la inflación prácticamente se habría </a:t>
                      </a:r>
                      <a:r>
                        <a:rPr lang="es-MX" sz="1200" b="1" kern="1200" baseline="0" dirty="0" smtClean="0">
                          <a:solidFill>
                            <a:schemeClr val="tx1"/>
                          </a:solidFill>
                          <a:latin typeface="+mn-lt"/>
                          <a:ea typeface="+mn-ea"/>
                          <a:cs typeface="+mn-cs"/>
                        </a:rPr>
                        <a:t>desvanecido</a:t>
                      </a:r>
                      <a:r>
                        <a:rPr lang="es-MX" sz="1200" kern="1200" baseline="0" dirty="0" smtClean="0">
                          <a:solidFill>
                            <a:schemeClr val="tx1"/>
                          </a:solidFill>
                          <a:latin typeface="+mn-lt"/>
                          <a:ea typeface="+mn-ea"/>
                          <a:cs typeface="+mn-cs"/>
                        </a:rPr>
                        <a:t>.</a:t>
                      </a:r>
                    </a:p>
                    <a:p>
                      <a:pPr marL="0" algn="ctr" defTabSz="914400" rtl="0" eaLnBrk="1" latinLnBrk="0" hangingPunct="1">
                        <a:lnSpc>
                          <a:spcPts val="1400"/>
                        </a:lnSpc>
                      </a:pPr>
                      <a:endParaRPr lang="es-MX" sz="1800" kern="1200" dirty="0" smtClean="0">
                        <a:solidFill>
                          <a:schemeClr val="tx1"/>
                        </a:solidFill>
                        <a:latin typeface="+mn-lt"/>
                        <a:ea typeface="+mn-ea"/>
                        <a:cs typeface="+mn-cs"/>
                      </a:endParaRPr>
                    </a:p>
                    <a:p>
                      <a:pPr marL="0" algn="ctr" defTabSz="914400" rtl="0" eaLnBrk="1" latinLnBrk="0" hangingPunct="1">
                        <a:lnSpc>
                          <a:spcPts val="1400"/>
                        </a:lnSpc>
                      </a:pPr>
                      <a:r>
                        <a:rPr lang="es-MX" sz="1000" i="1" kern="1200" dirty="0" smtClean="0">
                          <a:solidFill>
                            <a:schemeClr val="tx1"/>
                          </a:solidFill>
                          <a:latin typeface="+mn-lt"/>
                          <a:ea typeface="+mn-ea"/>
                          <a:cs typeface="+mn-cs"/>
                        </a:rPr>
                        <a:t>Ya se habría dado el impacto directo completo sobre el nivel de precios, de modo que la inflación retornaría a los niveles que se observarían en ausencia del aumento en el salario mínimo.</a:t>
                      </a:r>
                    </a:p>
                  </a:txBody>
                  <a:tcPr anchor="ctr">
                    <a:noFill/>
                  </a:tcPr>
                </a:tc>
              </a:tr>
              <a:tr h="742819">
                <a:tc>
                  <a:txBody>
                    <a:bodyPr/>
                    <a:lstStyle/>
                    <a:p>
                      <a:pPr algn="ctr"/>
                      <a:r>
                        <a:rPr lang="es-MX" sz="1200" b="1" dirty="0" smtClean="0"/>
                        <a:t>Nivel</a:t>
                      </a:r>
                      <a:r>
                        <a:rPr lang="es-MX" sz="1200" b="1" baseline="0" dirty="0" smtClean="0"/>
                        <a:t> de Precios</a:t>
                      </a:r>
                      <a:endParaRPr lang="es-MX" sz="1200" b="1" dirty="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3.3%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(21.7x0.85x0.18=3.3)</a:t>
                      </a:r>
                      <a:endParaRPr lang="es-MX" sz="1200" i="1" dirty="0" smtClean="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3.7%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(21.7x0.85x0.2=3.7)</a:t>
                      </a:r>
                      <a:endParaRPr lang="es-MX" sz="1200" i="1" dirty="0" smtClean="0"/>
                    </a:p>
                  </a:txBody>
                  <a:tcPr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683560039"/>
              </p:ext>
            </p:extLst>
          </p:nvPr>
        </p:nvGraphicFramePr>
        <p:xfrm>
          <a:off x="128871" y="4102092"/>
          <a:ext cx="1215607" cy="762000"/>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215607"/>
              </a:tblGrid>
              <a:tr h="4184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 el SBC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aumenta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 18.45%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smtClean="0">
                          <a:ln>
                            <a:noFill/>
                          </a:ln>
                          <a:solidFill>
                            <a:srgbClr val="182B47"/>
                          </a:solidFill>
                          <a:effectLst/>
                          <a:uLnTx/>
                          <a:uFillTx/>
                          <a:latin typeface="+mn-lt"/>
                          <a:ea typeface="+mn-ea"/>
                          <a:cs typeface="+mn-cs"/>
                        </a:rPr>
                        <a:t>(21.7x0.85)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2792086636"/>
              </p:ext>
            </p:extLst>
          </p:nvPr>
        </p:nvGraphicFramePr>
        <p:xfrm>
          <a:off x="180778" y="2132856"/>
          <a:ext cx="1199087" cy="696604"/>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199087"/>
              </a:tblGrid>
              <a:tr h="696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Si el Salario Mínimo se incrementa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rgbClr val="182B47"/>
                          </a:solidFill>
                          <a:effectLst/>
                          <a:uLnTx/>
                          <a:uFillTx/>
                          <a:latin typeface="+mn-lt"/>
                          <a:ea typeface="+mn-ea"/>
                          <a:cs typeface="+mn-cs"/>
                        </a:rPr>
                        <a:t>21.7%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CuadroTexto 17"/>
          <p:cNvSpPr txBox="1"/>
          <p:nvPr/>
        </p:nvSpPr>
        <p:spPr>
          <a:xfrm>
            <a:off x="395536" y="751057"/>
            <a:ext cx="8352928" cy="338554"/>
          </a:xfrm>
          <a:prstGeom prst="rect">
            <a:avLst/>
          </a:prstGeom>
          <a:noFill/>
        </p:spPr>
        <p:txBody>
          <a:bodyPr wrap="square" rtlCol="0">
            <a:spAutoFit/>
          </a:bodyPr>
          <a:lstStyle/>
          <a:p>
            <a:pPr marL="0" lvl="1"/>
            <a:r>
              <a:rPr lang="es-MX" sz="1600" b="1" dirty="0" smtClean="0">
                <a:solidFill>
                  <a:srgbClr val="182B47"/>
                </a:solidFill>
                <a:cs typeface="Arial" pitchFamily="34" charset="0"/>
              </a:rPr>
              <a:t>A. Escenario canasta alimentaria</a:t>
            </a:r>
            <a:endParaRPr lang="es-MX" sz="1600" b="1" dirty="0">
              <a:solidFill>
                <a:srgbClr val="182B47"/>
              </a:solidFill>
              <a:cs typeface="Arial" pitchFamily="34" charset="0"/>
            </a:endParaRPr>
          </a:p>
        </p:txBody>
      </p:sp>
      <p:sp>
        <p:nvSpPr>
          <p:cNvPr id="22" name="6 Marcador de contenido"/>
          <p:cNvSpPr txBox="1">
            <a:spLocks/>
          </p:cNvSpPr>
          <p:nvPr/>
        </p:nvSpPr>
        <p:spPr>
          <a:xfrm>
            <a:off x="2267744" y="6094426"/>
            <a:ext cx="4537221" cy="19104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700" dirty="0" smtClean="0">
                <a:solidFill>
                  <a:srgbClr val="182B47"/>
                </a:solidFill>
              </a:rPr>
              <a:t>p.p.: puntos porcentuales.</a:t>
            </a:r>
            <a:endParaRPr lang="es-MX" sz="700" dirty="0">
              <a:solidFill>
                <a:srgbClr val="182B47"/>
              </a:solidFill>
            </a:endParaRPr>
          </a:p>
        </p:txBody>
      </p:sp>
      <p:sp>
        <p:nvSpPr>
          <p:cNvPr id="23" name="CuadroTexto 22"/>
          <p:cNvSpPr txBox="1"/>
          <p:nvPr/>
        </p:nvSpPr>
        <p:spPr>
          <a:xfrm>
            <a:off x="7803166" y="1618347"/>
            <a:ext cx="1224136" cy="338554"/>
          </a:xfrm>
          <a:prstGeom prst="rect">
            <a:avLst/>
          </a:prstGeom>
          <a:noFill/>
        </p:spPr>
        <p:txBody>
          <a:bodyPr wrap="square" rtlCol="0">
            <a:spAutoFit/>
          </a:bodyPr>
          <a:lstStyle/>
          <a:p>
            <a:r>
              <a:rPr lang="es-MX" sz="1600" dirty="0" smtClean="0"/>
              <a:t>Etapa 4</a:t>
            </a:r>
            <a:endParaRPr lang="es-MX" sz="1600" dirty="0"/>
          </a:p>
        </p:txBody>
      </p:sp>
      <p:graphicFrame>
        <p:nvGraphicFramePr>
          <p:cNvPr id="31" name="Tabla 30"/>
          <p:cNvGraphicFramePr>
            <a:graphicFrameLocks noGrp="1"/>
          </p:cNvGraphicFramePr>
          <p:nvPr>
            <p:extLst>
              <p:ext uri="{D42A27DB-BD31-4B8C-83A1-F6EECF244321}">
                <p14:modId xmlns:p14="http://schemas.microsoft.com/office/powerpoint/2010/main" val="1487197758"/>
              </p:ext>
            </p:extLst>
          </p:nvPr>
        </p:nvGraphicFramePr>
        <p:xfrm>
          <a:off x="7452320" y="2664062"/>
          <a:ext cx="1573296" cy="3423920"/>
        </p:xfrm>
        <a:graphic>
          <a:graphicData uri="http://schemas.openxmlformats.org/drawingml/2006/table">
            <a:tbl>
              <a:tblPr firstRow="1" bandRow="1">
                <a:tableStyleId>{F2DE63D5-997A-4646-A377-4702673A728D}</a:tableStyleId>
              </a:tblPr>
              <a:tblGrid>
                <a:gridCol w="1573296"/>
              </a:tblGrid>
              <a:tr h="983268">
                <a:tc>
                  <a:txBody>
                    <a:bodyPr/>
                    <a:lstStyle/>
                    <a:p>
                      <a:pPr algn="ctr"/>
                      <a:r>
                        <a:rPr lang="es-MX" sz="1200" b="1" baseline="0" dirty="0" smtClean="0"/>
                        <a:t>Largo plazo en un entorno de retroalimentación entre el tipo de cambio y la inflación</a:t>
                      </a:r>
                      <a:endParaRPr lang="es-MX" sz="1200" b="0" dirty="0"/>
                    </a:p>
                  </a:txBody>
                  <a:tcPr anchor="ctr"/>
                </a:tc>
              </a:tr>
              <a:tr h="2336131">
                <a:tc>
                  <a:txBody>
                    <a:bodyPr/>
                    <a:lstStyle/>
                    <a:p>
                      <a:pPr algn="ctr">
                        <a:lnSpc>
                          <a:spcPts val="1400"/>
                        </a:lnSpc>
                      </a:pPr>
                      <a:endParaRPr lang="es-MX" sz="1200" dirty="0" smtClean="0"/>
                    </a:p>
                    <a:p>
                      <a:pPr algn="ctr">
                        <a:lnSpc>
                          <a:spcPts val="1400"/>
                        </a:lnSpc>
                      </a:pPr>
                      <a:r>
                        <a:rPr lang="es-MX" sz="1200" dirty="0" smtClean="0"/>
                        <a:t>El nivel de precios sería</a:t>
                      </a:r>
                      <a:r>
                        <a:rPr lang="es-MX" sz="1200" baseline="0" dirty="0" smtClean="0"/>
                        <a:t> </a:t>
                      </a:r>
                      <a:r>
                        <a:rPr lang="es-MX" sz="1200" b="1" baseline="0" dirty="0" smtClean="0"/>
                        <a:t>29.73% más alto</a:t>
                      </a:r>
                    </a:p>
                    <a:p>
                      <a:pPr algn="ctr">
                        <a:lnSpc>
                          <a:spcPts val="1400"/>
                        </a:lnSpc>
                      </a:pPr>
                      <a:r>
                        <a:rPr lang="es-MX" sz="1200" baseline="0" dirty="0" smtClean="0"/>
                        <a:t>que en ausencia del aumento en el salario mínimo, por lo que inclusive este último tendría una pérdida en términos reales. </a:t>
                      </a:r>
                    </a:p>
                    <a:p>
                      <a:pPr algn="ctr">
                        <a:lnSpc>
                          <a:spcPts val="1400"/>
                        </a:lnSpc>
                      </a:pPr>
                      <a:endParaRPr lang="es-MX" sz="1200" baseline="0" dirty="0" smtClean="0"/>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(21.7x1.37=29.73)</a:t>
                      </a:r>
                    </a:p>
                    <a:p>
                      <a:pPr marL="0" marR="0" indent="0" algn="ctr" defTabSz="914400" rtl="0" eaLnBrk="1" fontAlgn="auto" latinLnBrk="0" hangingPunct="1">
                        <a:lnSpc>
                          <a:spcPct val="150000"/>
                        </a:lnSpc>
                        <a:spcBef>
                          <a:spcPts val="0"/>
                        </a:spcBef>
                        <a:spcAft>
                          <a:spcPts val="0"/>
                        </a:spcAft>
                        <a:buClrTx/>
                        <a:buSzTx/>
                        <a:buFontTx/>
                        <a:buNone/>
                        <a:tabLst/>
                        <a:defRPr/>
                      </a:pPr>
                      <a:endParaRPr lang="es-MX" sz="1200" i="1" dirty="0" smtClean="0"/>
                    </a:p>
                  </a:txBody>
                  <a:tcPr anchor="ctr"/>
                </a:tc>
              </a:tr>
            </a:tbl>
          </a:graphicData>
        </a:graphic>
      </p:graphicFrame>
      <p:sp>
        <p:nvSpPr>
          <p:cNvPr id="34" name="CuadroTexto 33"/>
          <p:cNvSpPr txBox="1"/>
          <p:nvPr/>
        </p:nvSpPr>
        <p:spPr>
          <a:xfrm>
            <a:off x="7471584" y="2018457"/>
            <a:ext cx="1447891"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sobre el Nivel de Precios</a:t>
            </a:r>
            <a:endParaRPr lang="es-MX" sz="1200" b="1" dirty="0"/>
          </a:p>
        </p:txBody>
      </p:sp>
      <p:sp>
        <p:nvSpPr>
          <p:cNvPr id="21" name="Rectángulo 20"/>
          <p:cNvSpPr/>
          <p:nvPr/>
        </p:nvSpPr>
        <p:spPr>
          <a:xfrm>
            <a:off x="395536" y="1052736"/>
            <a:ext cx="8701581" cy="323165"/>
          </a:xfrm>
          <a:prstGeom prst="rect">
            <a:avLst/>
          </a:prstGeom>
        </p:spPr>
        <p:txBody>
          <a:bodyPr wrap="square">
            <a:spAutoFit/>
          </a:bodyPr>
          <a:lstStyle/>
          <a:p>
            <a:r>
              <a:rPr lang="es-MX" sz="1500" b="1" dirty="0" smtClean="0">
                <a:solidFill>
                  <a:srgbClr val="182B47"/>
                </a:solidFill>
                <a:cs typeface="Arial" pitchFamily="34" charset="0"/>
              </a:rPr>
              <a:t>Aumentar el salario mínimo para alcanzar la canasta alimentaria podría tener altos efectos en la inflación.</a:t>
            </a:r>
            <a:endParaRPr lang="es-MX" sz="1500" b="1" dirty="0"/>
          </a:p>
        </p:txBody>
      </p:sp>
    </p:spTree>
    <p:extLst>
      <p:ext uri="{BB962C8B-B14F-4D97-AF65-F5344CB8AC3E}">
        <p14:creationId xmlns:p14="http://schemas.microsoft.com/office/powerpoint/2010/main" val="14074110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26</a:t>
            </a:fld>
            <a:endParaRPr lang="es-MX" dirty="0"/>
          </a:p>
        </p:txBody>
      </p:sp>
      <p:sp>
        <p:nvSpPr>
          <p:cNvPr id="5" name="17 Título"/>
          <p:cNvSpPr txBox="1">
            <a:spLocks/>
          </p:cNvSpPr>
          <p:nvPr/>
        </p:nvSpPr>
        <p:spPr>
          <a:xfrm>
            <a:off x="261202" y="75442"/>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4"/>
            </a:pPr>
            <a:r>
              <a:rPr lang="es-MX" dirty="0">
                <a:solidFill>
                  <a:srgbClr val="182B47"/>
                </a:solidFill>
              </a:rPr>
              <a:t>Escenarios de incrementos al salario mínimo</a:t>
            </a:r>
          </a:p>
        </p:txBody>
      </p:sp>
      <p:sp>
        <p:nvSpPr>
          <p:cNvPr id="19" name="CuadroTexto 18"/>
          <p:cNvSpPr txBox="1"/>
          <p:nvPr/>
        </p:nvSpPr>
        <p:spPr>
          <a:xfrm>
            <a:off x="187527" y="1556792"/>
            <a:ext cx="1199088"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Incremento del Salario Mínimo</a:t>
            </a:r>
            <a:endParaRPr lang="es-MX" sz="1200" b="1" dirty="0"/>
          </a:p>
        </p:txBody>
      </p:sp>
      <p:sp>
        <p:nvSpPr>
          <p:cNvPr id="20" name="Flecha derecha 19"/>
          <p:cNvSpPr/>
          <p:nvPr/>
        </p:nvSpPr>
        <p:spPr>
          <a:xfrm rot="5400000">
            <a:off x="413772" y="2762692"/>
            <a:ext cx="504058" cy="828561"/>
          </a:xfrm>
          <a:prstGeom prst="rightArrow">
            <a:avLst/>
          </a:prstGeom>
        </p:spPr>
        <p:style>
          <a:lnRef idx="0">
            <a:schemeClr val="accent6"/>
          </a:lnRef>
          <a:fillRef idx="3">
            <a:schemeClr val="accent6"/>
          </a:fillRef>
          <a:effectRef idx="3">
            <a:schemeClr val="accent6"/>
          </a:effectRef>
          <a:fontRef idx="minor">
            <a:schemeClr val="lt1"/>
          </a:fontRef>
        </p:style>
        <p:txBody>
          <a:bodyPr vert="vert270" rtlCol="0" anchor="ctr"/>
          <a:lstStyle/>
          <a:p>
            <a:pPr algn="ctr"/>
            <a:r>
              <a:rPr lang="es-MX" sz="800" b="1" dirty="0" smtClean="0"/>
              <a:t>Efecto faro</a:t>
            </a:r>
            <a:endParaRPr lang="es-MX" sz="800" b="1" dirty="0"/>
          </a:p>
        </p:txBody>
      </p:sp>
      <p:sp>
        <p:nvSpPr>
          <p:cNvPr id="15" name="CuadroTexto 14"/>
          <p:cNvSpPr txBox="1"/>
          <p:nvPr/>
        </p:nvSpPr>
        <p:spPr>
          <a:xfrm>
            <a:off x="187527" y="3502550"/>
            <a:ext cx="1199088"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Sobre el SBC</a:t>
            </a:r>
            <a:endParaRPr lang="es-MX" sz="1200" b="1" dirty="0"/>
          </a:p>
        </p:txBody>
      </p:sp>
      <p:sp>
        <p:nvSpPr>
          <p:cNvPr id="16" name="Flecha derecha 15"/>
          <p:cNvSpPr/>
          <p:nvPr/>
        </p:nvSpPr>
        <p:spPr>
          <a:xfrm>
            <a:off x="1510831" y="4167961"/>
            <a:ext cx="667918" cy="72008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MX" sz="1200" b="1" dirty="0" smtClean="0"/>
              <a:t>VAR</a:t>
            </a:r>
            <a:endParaRPr lang="es-MX" sz="1200" b="1" dirty="0"/>
          </a:p>
        </p:txBody>
      </p:sp>
      <p:sp>
        <p:nvSpPr>
          <p:cNvPr id="17" name="CuadroTexto 16"/>
          <p:cNvSpPr txBox="1"/>
          <p:nvPr/>
        </p:nvSpPr>
        <p:spPr>
          <a:xfrm>
            <a:off x="2411760" y="2033016"/>
            <a:ext cx="4751875"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directo sobre Inflación</a:t>
            </a:r>
          </a:p>
          <a:p>
            <a:pPr algn="ctr"/>
            <a:r>
              <a:rPr lang="es-MX" sz="1200" b="1" dirty="0" smtClean="0"/>
              <a:t> y Nivel de Precios</a:t>
            </a:r>
            <a:endParaRPr lang="es-MX" sz="1200" b="1" dirty="0"/>
          </a:p>
        </p:txBody>
      </p:sp>
      <p:sp>
        <p:nvSpPr>
          <p:cNvPr id="24" name="CuadroTexto 23"/>
          <p:cNvSpPr txBox="1"/>
          <p:nvPr/>
        </p:nvSpPr>
        <p:spPr>
          <a:xfrm>
            <a:off x="827584" y="2874422"/>
            <a:ext cx="1224136" cy="338554"/>
          </a:xfrm>
          <a:prstGeom prst="rect">
            <a:avLst/>
          </a:prstGeom>
          <a:noFill/>
        </p:spPr>
        <p:txBody>
          <a:bodyPr wrap="square" rtlCol="0">
            <a:spAutoFit/>
          </a:bodyPr>
          <a:lstStyle/>
          <a:p>
            <a:r>
              <a:rPr lang="es-MX" sz="1600" dirty="0" smtClean="0"/>
              <a:t>Etapa 1</a:t>
            </a:r>
            <a:endParaRPr lang="es-MX" sz="1600" dirty="0"/>
          </a:p>
        </p:txBody>
      </p:sp>
      <p:sp>
        <p:nvSpPr>
          <p:cNvPr id="25" name="CuadroTexto 24"/>
          <p:cNvSpPr txBox="1"/>
          <p:nvPr/>
        </p:nvSpPr>
        <p:spPr>
          <a:xfrm>
            <a:off x="1475656" y="3867472"/>
            <a:ext cx="1224136" cy="338554"/>
          </a:xfrm>
          <a:prstGeom prst="rect">
            <a:avLst/>
          </a:prstGeom>
          <a:noFill/>
        </p:spPr>
        <p:txBody>
          <a:bodyPr wrap="square" rtlCol="0">
            <a:spAutoFit/>
          </a:bodyPr>
          <a:lstStyle/>
          <a:p>
            <a:r>
              <a:rPr lang="es-MX" sz="1600" dirty="0" smtClean="0"/>
              <a:t>Etapa 2</a:t>
            </a:r>
            <a:endParaRPr lang="es-MX" sz="1600" dirty="0"/>
          </a:p>
        </p:txBody>
      </p:sp>
      <p:sp>
        <p:nvSpPr>
          <p:cNvPr id="26" name="CuadroTexto 25"/>
          <p:cNvSpPr txBox="1"/>
          <p:nvPr/>
        </p:nvSpPr>
        <p:spPr>
          <a:xfrm>
            <a:off x="4283968" y="1628800"/>
            <a:ext cx="1224136" cy="338554"/>
          </a:xfrm>
          <a:prstGeom prst="rect">
            <a:avLst/>
          </a:prstGeom>
          <a:noFill/>
        </p:spPr>
        <p:txBody>
          <a:bodyPr wrap="square" rtlCol="0">
            <a:spAutoFit/>
          </a:bodyPr>
          <a:lstStyle/>
          <a:p>
            <a:r>
              <a:rPr lang="es-MX" sz="1600" dirty="0" smtClean="0"/>
              <a:t>Etapa 3</a:t>
            </a:r>
            <a:endParaRPr lang="es-MX" sz="1600" dirty="0"/>
          </a:p>
        </p:txBody>
      </p:sp>
      <p:graphicFrame>
        <p:nvGraphicFramePr>
          <p:cNvPr id="27" name="Tabla 26"/>
          <p:cNvGraphicFramePr>
            <a:graphicFrameLocks noGrp="1"/>
          </p:cNvGraphicFramePr>
          <p:nvPr>
            <p:extLst>
              <p:ext uri="{D42A27DB-BD31-4B8C-83A1-F6EECF244321}">
                <p14:modId xmlns:p14="http://schemas.microsoft.com/office/powerpoint/2010/main" val="673045367"/>
              </p:ext>
            </p:extLst>
          </p:nvPr>
        </p:nvGraphicFramePr>
        <p:xfrm>
          <a:off x="2354550" y="2740262"/>
          <a:ext cx="4805820" cy="3408680"/>
        </p:xfrm>
        <a:graphic>
          <a:graphicData uri="http://schemas.openxmlformats.org/drawingml/2006/table">
            <a:tbl>
              <a:tblPr firstRow="1" bandRow="1">
                <a:tableStyleId>{F2DE63D5-997A-4646-A377-4702673A728D}</a:tableStyleId>
              </a:tblPr>
              <a:tblGrid>
                <a:gridCol w="777290"/>
                <a:gridCol w="2016224"/>
                <a:gridCol w="2012306"/>
              </a:tblGrid>
              <a:tr h="530585">
                <a:tc>
                  <a:txBody>
                    <a:bodyPr/>
                    <a:lstStyle/>
                    <a:p>
                      <a:pPr algn="ctr"/>
                      <a:endParaRPr lang="es-MX" sz="1200" dirty="0"/>
                    </a:p>
                  </a:txBody>
                  <a:tcPr anchor="ctr"/>
                </a:tc>
                <a:tc>
                  <a:txBody>
                    <a:bodyPr/>
                    <a:lstStyle/>
                    <a:p>
                      <a:pPr algn="ctr"/>
                      <a:r>
                        <a:rPr lang="es-MX" sz="1200" b="1" dirty="0" smtClean="0"/>
                        <a:t>12</a:t>
                      </a:r>
                      <a:r>
                        <a:rPr lang="es-MX" sz="1200" b="1" baseline="0" dirty="0" smtClean="0"/>
                        <a:t>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c>
                  <a:txBody>
                    <a:bodyPr/>
                    <a:lstStyle/>
                    <a:p>
                      <a:pPr algn="ctr"/>
                      <a:r>
                        <a:rPr lang="es-MX" sz="1200" b="1" baseline="0" dirty="0" smtClean="0"/>
                        <a:t>24 meses </a:t>
                      </a:r>
                      <a:r>
                        <a:rPr lang="es-MX" sz="1200" b="0" baseline="0" dirty="0" smtClean="0"/>
                        <a:t>después</a:t>
                      </a:r>
                    </a:p>
                    <a:p>
                      <a:pPr algn="ctr"/>
                      <a:r>
                        <a:rPr lang="es-MX" sz="1200" b="0" baseline="0" dirty="0" smtClean="0"/>
                        <a:t> del incremento</a:t>
                      </a:r>
                    </a:p>
                    <a:p>
                      <a:pPr algn="ctr"/>
                      <a:r>
                        <a:rPr lang="es-MX" sz="1200" b="0" baseline="0" dirty="0" smtClean="0"/>
                        <a:t> del Salario Mínimo</a:t>
                      </a:r>
                      <a:endParaRPr lang="es-MX" sz="1200" b="0" dirty="0"/>
                    </a:p>
                  </a:txBody>
                  <a:tcPr anchor="ctr"/>
                </a:tc>
              </a:tr>
              <a:tr h="742819">
                <a:tc>
                  <a:txBody>
                    <a:bodyPr/>
                    <a:lstStyle/>
                    <a:p>
                      <a:pPr algn="ctr"/>
                      <a:r>
                        <a:rPr lang="es-MX" sz="1200" b="1" dirty="0" smtClean="0"/>
                        <a:t>Inflación</a:t>
                      </a:r>
                      <a:endParaRPr lang="es-MX" sz="1200" b="1" dirty="0"/>
                    </a:p>
                  </a:txBody>
                  <a:tcPr anchor="ctr">
                    <a:noFill/>
                  </a:tcPr>
                </a:tc>
                <a:tc>
                  <a:txBody>
                    <a:bodyPr/>
                    <a:lstStyle/>
                    <a:p>
                      <a:pPr algn="ctr">
                        <a:lnSpc>
                          <a:spcPts val="1400"/>
                        </a:lnSpc>
                      </a:pPr>
                      <a:r>
                        <a:rPr lang="es-MX" sz="1200" dirty="0" smtClean="0"/>
                        <a:t>Sería</a:t>
                      </a:r>
                      <a:r>
                        <a:rPr lang="es-MX" sz="1200" baseline="0" dirty="0" smtClean="0"/>
                        <a:t> </a:t>
                      </a:r>
                      <a:r>
                        <a:rPr lang="es-MX" sz="1200" b="1" baseline="0" dirty="0" smtClean="0"/>
                        <a:t>22.4 p.p. más alta</a:t>
                      </a:r>
                    </a:p>
                    <a:p>
                      <a:pPr algn="ctr">
                        <a:lnSpc>
                          <a:spcPts val="1400"/>
                        </a:lnSpc>
                      </a:pPr>
                      <a:r>
                        <a:rPr lang="es-MX" sz="1200" baseline="0" dirty="0" smtClean="0"/>
                        <a:t>que en ausencia del aumento en el salario mínimo.</a:t>
                      </a:r>
                    </a:p>
                    <a:p>
                      <a:pPr algn="ctr">
                        <a:lnSpc>
                          <a:spcPct val="150000"/>
                        </a:lnSpc>
                      </a:pPr>
                      <a:r>
                        <a:rPr lang="es-MX" sz="1200" i="1" baseline="0" dirty="0" smtClean="0"/>
                        <a:t>(146.6x0.85x0.18=22.4)</a:t>
                      </a:r>
                    </a:p>
                    <a:p>
                      <a:pPr algn="ctr">
                        <a:lnSpc>
                          <a:spcPct val="100000"/>
                        </a:lnSpc>
                      </a:pPr>
                      <a:endParaRPr lang="es-MX" sz="1200" i="1" dirty="0" smtClean="0"/>
                    </a:p>
                    <a:p>
                      <a:pPr algn="ctr">
                        <a:lnSpc>
                          <a:spcPct val="100000"/>
                        </a:lnSpc>
                      </a:pPr>
                      <a:r>
                        <a:rPr lang="es-MX" sz="1200" i="1" dirty="0" smtClean="0"/>
                        <a:t>Si la inflación en ausencia del aumento fuera de 3%, con el aumento sería de 25.4%.</a:t>
                      </a:r>
                    </a:p>
                    <a:p>
                      <a:pPr algn="ctr">
                        <a:lnSpc>
                          <a:spcPts val="1400"/>
                        </a:lnSpc>
                      </a:pPr>
                      <a:endParaRPr lang="es-MX" sz="1200" i="1" dirty="0" smtClean="0"/>
                    </a:p>
                  </a:txBody>
                  <a:tcPr anchor="ctr">
                    <a:noFill/>
                  </a:tcPr>
                </a:tc>
                <a:tc>
                  <a:txBody>
                    <a:bodyPr/>
                    <a:lstStyle/>
                    <a:p>
                      <a:pPr marL="0" algn="ctr" defTabSz="914400" rtl="0" eaLnBrk="1" latinLnBrk="0" hangingPunct="1">
                        <a:lnSpc>
                          <a:spcPts val="1400"/>
                        </a:lnSpc>
                      </a:pPr>
                      <a:r>
                        <a:rPr lang="es-MX" sz="1200" kern="1200" baseline="0" dirty="0" smtClean="0">
                          <a:solidFill>
                            <a:schemeClr val="tx1"/>
                          </a:solidFill>
                          <a:latin typeface="+mn-lt"/>
                          <a:ea typeface="+mn-ea"/>
                          <a:cs typeface="+mn-cs"/>
                        </a:rPr>
                        <a:t>El efecto sobre la inflación prácticamente se habría </a:t>
                      </a:r>
                      <a:r>
                        <a:rPr lang="es-MX" sz="1200" b="1" kern="1200" baseline="0" dirty="0" smtClean="0">
                          <a:solidFill>
                            <a:schemeClr val="tx1"/>
                          </a:solidFill>
                          <a:latin typeface="+mn-lt"/>
                          <a:ea typeface="+mn-ea"/>
                          <a:cs typeface="+mn-cs"/>
                        </a:rPr>
                        <a:t>desvanecido</a:t>
                      </a:r>
                      <a:r>
                        <a:rPr lang="es-MX" sz="1200" kern="1200" baseline="0" dirty="0" smtClean="0">
                          <a:solidFill>
                            <a:schemeClr val="tx1"/>
                          </a:solidFill>
                          <a:latin typeface="+mn-lt"/>
                          <a:ea typeface="+mn-ea"/>
                          <a:cs typeface="+mn-cs"/>
                        </a:rPr>
                        <a:t>.</a:t>
                      </a:r>
                    </a:p>
                    <a:p>
                      <a:pPr marL="0" algn="ctr" defTabSz="914400" rtl="0" eaLnBrk="1" latinLnBrk="0" hangingPunct="1">
                        <a:lnSpc>
                          <a:spcPts val="1400"/>
                        </a:lnSpc>
                      </a:pPr>
                      <a:endParaRPr lang="es-MX" sz="1800" kern="1200" dirty="0" smtClean="0">
                        <a:solidFill>
                          <a:schemeClr val="tx1"/>
                        </a:solidFill>
                        <a:latin typeface="+mn-lt"/>
                        <a:ea typeface="+mn-ea"/>
                        <a:cs typeface="+mn-cs"/>
                      </a:endParaRPr>
                    </a:p>
                    <a:p>
                      <a:pPr marL="0" algn="ctr" defTabSz="914400" rtl="0" eaLnBrk="1" latinLnBrk="0" hangingPunct="1">
                        <a:lnSpc>
                          <a:spcPts val="1400"/>
                        </a:lnSpc>
                      </a:pPr>
                      <a:r>
                        <a:rPr lang="es-MX" sz="1000" i="1" kern="1200" dirty="0" smtClean="0">
                          <a:solidFill>
                            <a:schemeClr val="tx1"/>
                          </a:solidFill>
                          <a:latin typeface="+mn-lt"/>
                          <a:ea typeface="+mn-ea"/>
                          <a:cs typeface="+mn-cs"/>
                        </a:rPr>
                        <a:t>Ya se habría dado el impacto directo completo sobre el nivel de precios, de modo que la inflación retornaría a los niveles que se observarían en ausencia del aumento en el salario mínimo.</a:t>
                      </a:r>
                    </a:p>
                  </a:txBody>
                  <a:tcPr anchor="ctr">
                    <a:noFill/>
                  </a:tcPr>
                </a:tc>
              </a:tr>
              <a:tr h="742819">
                <a:tc>
                  <a:txBody>
                    <a:bodyPr/>
                    <a:lstStyle/>
                    <a:p>
                      <a:pPr algn="ctr"/>
                      <a:r>
                        <a:rPr lang="es-MX" sz="1200" b="1" dirty="0" smtClean="0"/>
                        <a:t>Nivel</a:t>
                      </a:r>
                      <a:r>
                        <a:rPr lang="es-MX" sz="1200" b="1" baseline="0" dirty="0" smtClean="0"/>
                        <a:t> de Precios</a:t>
                      </a:r>
                      <a:endParaRPr lang="es-MX" sz="1200" b="1" dirty="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22.4%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(146.6x0.85x0.18=22.4)</a:t>
                      </a:r>
                      <a:endParaRPr lang="es-MX" sz="1200" i="1" dirty="0" smtClean="0"/>
                    </a:p>
                  </a:txBody>
                  <a:tcPr anchor="ctr"/>
                </a:tc>
                <a:tc>
                  <a:txBody>
                    <a:bodyPr/>
                    <a:lstStyle/>
                    <a:p>
                      <a:pPr algn="ctr">
                        <a:lnSpc>
                          <a:spcPts val="1400"/>
                        </a:lnSpc>
                      </a:pPr>
                      <a:r>
                        <a:rPr lang="es-MX" sz="1200" dirty="0" smtClean="0"/>
                        <a:t>Sería</a:t>
                      </a:r>
                      <a:r>
                        <a:rPr lang="es-MX" sz="1200" baseline="0" dirty="0" smtClean="0"/>
                        <a:t> </a:t>
                      </a:r>
                      <a:r>
                        <a:rPr lang="es-MX" sz="1200" b="1" baseline="0" dirty="0" smtClean="0"/>
                        <a:t>24.9% más alto</a:t>
                      </a:r>
                    </a:p>
                    <a:p>
                      <a:pPr algn="ctr">
                        <a:lnSpc>
                          <a:spcPts val="1400"/>
                        </a:lnSpc>
                      </a:pPr>
                      <a:r>
                        <a:rPr lang="es-MX" sz="1200" baseline="0" dirty="0" smtClean="0"/>
                        <a:t>que en ausencia del aumento en el salario mínimo</a:t>
                      </a:r>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(146.6x0.85x0.2=24.9)</a:t>
                      </a:r>
                      <a:endParaRPr lang="es-MX" sz="1200" i="1" dirty="0" smtClean="0"/>
                    </a:p>
                  </a:txBody>
                  <a:tcPr anchor="ctr"/>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882746383"/>
              </p:ext>
            </p:extLst>
          </p:nvPr>
        </p:nvGraphicFramePr>
        <p:xfrm>
          <a:off x="128871" y="4102092"/>
          <a:ext cx="1215607" cy="762000"/>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215607"/>
              </a:tblGrid>
              <a:tr h="4184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 el SBC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aumenta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 124.6%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1" u="none" strike="noStrike" kern="1200" cap="none" spc="0" normalizeH="0" baseline="0" noProof="0" dirty="0" smtClean="0">
                          <a:ln>
                            <a:noFill/>
                          </a:ln>
                          <a:solidFill>
                            <a:srgbClr val="182B47"/>
                          </a:solidFill>
                          <a:effectLst/>
                          <a:uLnTx/>
                          <a:uFillTx/>
                          <a:latin typeface="+mn-lt"/>
                          <a:ea typeface="+mn-ea"/>
                          <a:cs typeface="+mn-cs"/>
                        </a:rPr>
                        <a:t>(146.6x0.85)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28" name="Tabla 27"/>
          <p:cNvGraphicFramePr>
            <a:graphicFrameLocks noGrp="1"/>
          </p:cNvGraphicFramePr>
          <p:nvPr>
            <p:extLst>
              <p:ext uri="{D42A27DB-BD31-4B8C-83A1-F6EECF244321}">
                <p14:modId xmlns:p14="http://schemas.microsoft.com/office/powerpoint/2010/main" val="2295564783"/>
              </p:ext>
            </p:extLst>
          </p:nvPr>
        </p:nvGraphicFramePr>
        <p:xfrm>
          <a:off x="180778" y="2132856"/>
          <a:ext cx="1199087" cy="696604"/>
        </p:xfrm>
        <a:graphic>
          <a:graphicData uri="http://schemas.openxmlformats.org/drawingml/2006/table">
            <a:tbl>
              <a:tblPr firstRow="1" bandRow="1">
                <a:effectLst>
                  <a:outerShdw blurRad="50800" dist="38100" dir="5400000" algn="t" rotWithShape="0">
                    <a:srgbClr val="0000FF">
                      <a:alpha val="40000"/>
                    </a:srgbClr>
                  </a:outerShdw>
                </a:effectLst>
                <a:tableStyleId>{2D5ABB26-0587-4C30-8999-92F81FD0307C}</a:tableStyleId>
              </a:tblPr>
              <a:tblGrid>
                <a:gridCol w="1199087"/>
              </a:tblGrid>
              <a:tr h="696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100" b="0" i="0" u="none" strike="noStrike" kern="1200" cap="none" spc="0" normalizeH="0" baseline="0" noProof="0" dirty="0" smtClean="0">
                          <a:ln>
                            <a:noFill/>
                          </a:ln>
                          <a:solidFill>
                            <a:srgbClr val="182B47"/>
                          </a:solidFill>
                          <a:effectLst/>
                          <a:uLnTx/>
                          <a:uFillTx/>
                          <a:latin typeface="+mn-lt"/>
                          <a:ea typeface="+mn-ea"/>
                          <a:cs typeface="+mn-cs"/>
                        </a:rPr>
                        <a:t>Si el Salario Mínimo se incrementa 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400" b="0" i="0" u="none" strike="noStrike" kern="1200" cap="none" spc="0" normalizeH="0" baseline="0" noProof="0" dirty="0" smtClean="0">
                          <a:ln>
                            <a:noFill/>
                          </a:ln>
                          <a:solidFill>
                            <a:srgbClr val="182B47"/>
                          </a:solidFill>
                          <a:effectLst/>
                          <a:uLnTx/>
                          <a:uFillTx/>
                          <a:latin typeface="+mn-lt"/>
                          <a:ea typeface="+mn-ea"/>
                          <a:cs typeface="+mn-cs"/>
                        </a:rPr>
                        <a:t>146.6%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CuadroTexto 17"/>
          <p:cNvSpPr txBox="1"/>
          <p:nvPr/>
        </p:nvSpPr>
        <p:spPr>
          <a:xfrm>
            <a:off x="395536" y="642174"/>
            <a:ext cx="8352928" cy="338554"/>
          </a:xfrm>
          <a:prstGeom prst="rect">
            <a:avLst/>
          </a:prstGeom>
          <a:noFill/>
        </p:spPr>
        <p:txBody>
          <a:bodyPr wrap="square" rtlCol="0">
            <a:spAutoFit/>
          </a:bodyPr>
          <a:lstStyle/>
          <a:p>
            <a:pPr marL="0" lvl="1"/>
            <a:r>
              <a:rPr lang="es-MX" sz="1600" b="1" dirty="0">
                <a:solidFill>
                  <a:srgbClr val="182B47"/>
                </a:solidFill>
                <a:cs typeface="Arial" pitchFamily="34" charset="0"/>
              </a:rPr>
              <a:t>B. Escenario canasta ampliada</a:t>
            </a:r>
          </a:p>
        </p:txBody>
      </p:sp>
      <p:sp>
        <p:nvSpPr>
          <p:cNvPr id="22" name="6 Marcador de contenido"/>
          <p:cNvSpPr txBox="1">
            <a:spLocks/>
          </p:cNvSpPr>
          <p:nvPr/>
        </p:nvSpPr>
        <p:spPr>
          <a:xfrm>
            <a:off x="2267744" y="6094426"/>
            <a:ext cx="4537221" cy="19104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MX" sz="700" dirty="0" smtClean="0">
                <a:solidFill>
                  <a:srgbClr val="182B47"/>
                </a:solidFill>
              </a:rPr>
              <a:t>p.p.: puntos porcentuales.</a:t>
            </a:r>
            <a:endParaRPr lang="es-MX" sz="700" dirty="0">
              <a:solidFill>
                <a:srgbClr val="182B47"/>
              </a:solidFill>
            </a:endParaRPr>
          </a:p>
        </p:txBody>
      </p:sp>
      <p:sp>
        <p:nvSpPr>
          <p:cNvPr id="23" name="CuadroTexto 22"/>
          <p:cNvSpPr txBox="1"/>
          <p:nvPr/>
        </p:nvSpPr>
        <p:spPr>
          <a:xfrm>
            <a:off x="7803166" y="1618347"/>
            <a:ext cx="1224136" cy="338554"/>
          </a:xfrm>
          <a:prstGeom prst="rect">
            <a:avLst/>
          </a:prstGeom>
          <a:noFill/>
        </p:spPr>
        <p:txBody>
          <a:bodyPr wrap="square" rtlCol="0">
            <a:spAutoFit/>
          </a:bodyPr>
          <a:lstStyle/>
          <a:p>
            <a:r>
              <a:rPr lang="es-MX" sz="1600" dirty="0" smtClean="0"/>
              <a:t>Etapa 4</a:t>
            </a:r>
            <a:endParaRPr lang="es-MX" sz="1600" dirty="0"/>
          </a:p>
        </p:txBody>
      </p:sp>
      <p:graphicFrame>
        <p:nvGraphicFramePr>
          <p:cNvPr id="31" name="Tabla 30"/>
          <p:cNvGraphicFramePr>
            <a:graphicFrameLocks noGrp="1"/>
          </p:cNvGraphicFramePr>
          <p:nvPr>
            <p:extLst>
              <p:ext uri="{D42A27DB-BD31-4B8C-83A1-F6EECF244321}">
                <p14:modId xmlns:p14="http://schemas.microsoft.com/office/powerpoint/2010/main" val="4059568635"/>
              </p:ext>
            </p:extLst>
          </p:nvPr>
        </p:nvGraphicFramePr>
        <p:xfrm>
          <a:off x="7452320" y="2664062"/>
          <a:ext cx="1573296" cy="3423920"/>
        </p:xfrm>
        <a:graphic>
          <a:graphicData uri="http://schemas.openxmlformats.org/drawingml/2006/table">
            <a:tbl>
              <a:tblPr firstRow="1" bandRow="1">
                <a:tableStyleId>{F2DE63D5-997A-4646-A377-4702673A728D}</a:tableStyleId>
              </a:tblPr>
              <a:tblGrid>
                <a:gridCol w="1573296"/>
              </a:tblGrid>
              <a:tr h="983268">
                <a:tc>
                  <a:txBody>
                    <a:bodyPr/>
                    <a:lstStyle/>
                    <a:p>
                      <a:pPr algn="ctr"/>
                      <a:r>
                        <a:rPr lang="es-MX" sz="1200" b="1" baseline="0" dirty="0" smtClean="0"/>
                        <a:t>Largo plazo en un entorno de retroalimentación entre el tipo de cambio y la inflación</a:t>
                      </a:r>
                      <a:endParaRPr lang="es-MX" sz="1200" b="0" dirty="0"/>
                    </a:p>
                  </a:txBody>
                  <a:tcPr marL="36000" marR="36000" anchor="ctr"/>
                </a:tc>
              </a:tr>
              <a:tr h="2336131">
                <a:tc>
                  <a:txBody>
                    <a:bodyPr/>
                    <a:lstStyle/>
                    <a:p>
                      <a:pPr algn="ctr">
                        <a:lnSpc>
                          <a:spcPts val="1400"/>
                        </a:lnSpc>
                      </a:pPr>
                      <a:endParaRPr lang="es-MX" sz="1200" dirty="0" smtClean="0"/>
                    </a:p>
                    <a:p>
                      <a:pPr algn="ctr">
                        <a:lnSpc>
                          <a:spcPts val="1400"/>
                        </a:lnSpc>
                      </a:pPr>
                      <a:r>
                        <a:rPr lang="es-MX" sz="1200" dirty="0" smtClean="0"/>
                        <a:t>El nivel de precios sería</a:t>
                      </a:r>
                      <a:r>
                        <a:rPr lang="es-MX" sz="1200" baseline="0" dirty="0" smtClean="0"/>
                        <a:t> </a:t>
                      </a:r>
                      <a:r>
                        <a:rPr lang="es-MX" sz="1200" b="1" baseline="0" dirty="0" smtClean="0"/>
                        <a:t>200.84% más alto </a:t>
                      </a:r>
                      <a:r>
                        <a:rPr lang="es-MX" sz="1200" baseline="0" dirty="0" smtClean="0"/>
                        <a:t>que en ausencia del aumento en el salario mínimo, por lo que inclusive este último tendría una pérdida en términos reales. </a:t>
                      </a:r>
                    </a:p>
                    <a:p>
                      <a:pPr algn="ctr">
                        <a:lnSpc>
                          <a:spcPts val="1400"/>
                        </a:lnSpc>
                      </a:pPr>
                      <a:endParaRPr lang="es-MX" sz="1200" baseline="0" dirty="0" smtClean="0"/>
                    </a:p>
                    <a:p>
                      <a:pPr marL="0" marR="0" indent="0" algn="ctr" defTabSz="914400" rtl="0" eaLnBrk="1" fontAlgn="auto" latinLnBrk="0" hangingPunct="1">
                        <a:lnSpc>
                          <a:spcPct val="150000"/>
                        </a:lnSpc>
                        <a:spcBef>
                          <a:spcPts val="0"/>
                        </a:spcBef>
                        <a:spcAft>
                          <a:spcPts val="0"/>
                        </a:spcAft>
                        <a:buClrTx/>
                        <a:buSzTx/>
                        <a:buFontTx/>
                        <a:buNone/>
                        <a:tabLst/>
                        <a:defRPr/>
                      </a:pPr>
                      <a:r>
                        <a:rPr lang="es-MX" sz="1200" i="1" baseline="0" dirty="0" smtClean="0"/>
                        <a:t>(146.6x1.37=200.84)</a:t>
                      </a:r>
                    </a:p>
                    <a:p>
                      <a:pPr marL="0" marR="0" indent="0" algn="ctr" defTabSz="914400" rtl="0" eaLnBrk="1" fontAlgn="auto" latinLnBrk="0" hangingPunct="1">
                        <a:lnSpc>
                          <a:spcPct val="150000"/>
                        </a:lnSpc>
                        <a:spcBef>
                          <a:spcPts val="0"/>
                        </a:spcBef>
                        <a:spcAft>
                          <a:spcPts val="0"/>
                        </a:spcAft>
                        <a:buClrTx/>
                        <a:buSzTx/>
                        <a:buFontTx/>
                        <a:buNone/>
                        <a:tabLst/>
                        <a:defRPr/>
                      </a:pPr>
                      <a:endParaRPr lang="es-MX" sz="1200" i="1" dirty="0" smtClean="0"/>
                    </a:p>
                  </a:txBody>
                  <a:tcPr marL="36000" marR="36000" anchor="ctr"/>
                </a:tc>
              </a:tr>
            </a:tbl>
          </a:graphicData>
        </a:graphic>
      </p:graphicFrame>
      <p:sp>
        <p:nvSpPr>
          <p:cNvPr id="34" name="CuadroTexto 33"/>
          <p:cNvSpPr txBox="1"/>
          <p:nvPr/>
        </p:nvSpPr>
        <p:spPr>
          <a:xfrm>
            <a:off x="7471584" y="2018457"/>
            <a:ext cx="1447891" cy="46166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MX" sz="1200" b="1" dirty="0" smtClean="0"/>
              <a:t>Efecto sobre el Nivel de Precios</a:t>
            </a:r>
            <a:endParaRPr lang="es-MX" sz="1200" b="1" dirty="0"/>
          </a:p>
        </p:txBody>
      </p:sp>
      <p:sp>
        <p:nvSpPr>
          <p:cNvPr id="3" name="Rectángulo 2"/>
          <p:cNvSpPr/>
          <p:nvPr/>
        </p:nvSpPr>
        <p:spPr>
          <a:xfrm>
            <a:off x="395536" y="908720"/>
            <a:ext cx="8701581" cy="553998"/>
          </a:xfrm>
          <a:prstGeom prst="rect">
            <a:avLst/>
          </a:prstGeom>
        </p:spPr>
        <p:txBody>
          <a:bodyPr wrap="square">
            <a:spAutoFit/>
          </a:bodyPr>
          <a:lstStyle/>
          <a:p>
            <a:r>
              <a:rPr lang="es-MX" sz="1500" b="1" dirty="0" smtClean="0">
                <a:solidFill>
                  <a:srgbClr val="182B47"/>
                </a:solidFill>
                <a:cs typeface="Arial" pitchFamily="34" charset="0"/>
              </a:rPr>
              <a:t>Los costos asociados a la propuesta de incrementar </a:t>
            </a:r>
            <a:r>
              <a:rPr lang="es-MX" sz="1500" b="1" dirty="0">
                <a:solidFill>
                  <a:srgbClr val="182B47"/>
                </a:solidFill>
                <a:cs typeface="Arial" pitchFamily="34" charset="0"/>
              </a:rPr>
              <a:t>el salario mínimo de manera exógena para alcanzar la canasta de bienestar amplia podrían ser extremadamente </a:t>
            </a:r>
            <a:r>
              <a:rPr lang="es-MX" sz="1500" b="1" dirty="0" smtClean="0">
                <a:solidFill>
                  <a:srgbClr val="182B47"/>
                </a:solidFill>
                <a:cs typeface="Arial" pitchFamily="34" charset="0"/>
              </a:rPr>
              <a:t>altos.</a:t>
            </a:r>
            <a:endParaRPr lang="es-MX" sz="1500" b="1" dirty="0"/>
          </a:p>
        </p:txBody>
      </p:sp>
    </p:spTree>
    <p:extLst>
      <p:ext uri="{BB962C8B-B14F-4D97-AF65-F5344CB8AC3E}">
        <p14:creationId xmlns:p14="http://schemas.microsoft.com/office/powerpoint/2010/main" val="3378128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14" name="13 Rectángulo redondeado"/>
          <p:cNvSpPr/>
          <p:nvPr/>
        </p:nvSpPr>
        <p:spPr>
          <a:xfrm>
            <a:off x="1187624" y="1988840"/>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Mecanismos de ajuste</a:t>
            </a:r>
            <a:endParaRPr lang="es-MX" sz="3200" b="1" dirty="0">
              <a:solidFill>
                <a:srgbClr val="4D4D4D"/>
              </a:solidFill>
            </a:endParaRPr>
          </a:p>
        </p:txBody>
      </p:sp>
      <p:sp>
        <p:nvSpPr>
          <p:cNvPr id="15" name="14 Rectángulo redondeado"/>
          <p:cNvSpPr/>
          <p:nvPr/>
        </p:nvSpPr>
        <p:spPr>
          <a:xfrm>
            <a:off x="323528" y="196025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27</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27</a:t>
            </a:fld>
            <a:endParaRPr lang="es-MX" dirty="0">
              <a:solidFill>
                <a:srgbClr val="FFFFFF"/>
              </a:solidFill>
            </a:endParaRPr>
          </a:p>
        </p:txBody>
      </p:sp>
      <p:sp>
        <p:nvSpPr>
          <p:cNvPr id="18" name="13 Rectángulo redondeado"/>
          <p:cNvSpPr/>
          <p:nvPr/>
        </p:nvSpPr>
        <p:spPr>
          <a:xfrm>
            <a:off x="1187628" y="1153331"/>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Introducción</a:t>
            </a:r>
          </a:p>
        </p:txBody>
      </p:sp>
      <p:sp>
        <p:nvSpPr>
          <p:cNvPr id="19" name="14 Rectángulo redondeado"/>
          <p:cNvSpPr/>
          <p:nvPr/>
        </p:nvSpPr>
        <p:spPr>
          <a:xfrm>
            <a:off x="323532" y="1124744"/>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22" name="13 Rectángulo redondeado"/>
          <p:cNvSpPr/>
          <p:nvPr/>
        </p:nvSpPr>
        <p:spPr>
          <a:xfrm>
            <a:off x="1187628" y="2809515"/>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a:t>
            </a:r>
            <a:endParaRPr lang="es-MX" sz="3200" b="1" dirty="0">
              <a:solidFill>
                <a:srgbClr val="4D4D4D"/>
              </a:solidFill>
            </a:endParaRPr>
          </a:p>
        </p:txBody>
      </p:sp>
      <p:sp>
        <p:nvSpPr>
          <p:cNvPr id="23" name="14 Rectángulo redondeado"/>
          <p:cNvSpPr/>
          <p:nvPr/>
        </p:nvSpPr>
        <p:spPr>
          <a:xfrm>
            <a:off x="323532" y="2780928"/>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
        <p:nvSpPr>
          <p:cNvPr id="24" name="13 Rectángulo redondeado"/>
          <p:cNvSpPr/>
          <p:nvPr/>
        </p:nvSpPr>
        <p:spPr>
          <a:xfrm>
            <a:off x="1187624" y="3645024"/>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Escenarios de incrementos al </a:t>
            </a:r>
            <a:r>
              <a:rPr lang="es-MX" sz="3200" b="1" dirty="0" smtClean="0">
                <a:solidFill>
                  <a:srgbClr val="4D4D4D"/>
                </a:solidFill>
              </a:rPr>
              <a:t>salario mínimo</a:t>
            </a:r>
            <a:endParaRPr lang="es-MX" sz="3200" b="1" dirty="0">
              <a:solidFill>
                <a:srgbClr val="4D4D4D"/>
              </a:solidFill>
            </a:endParaRPr>
          </a:p>
        </p:txBody>
      </p:sp>
      <p:sp>
        <p:nvSpPr>
          <p:cNvPr id="25" name="14 Rectángulo redondeado"/>
          <p:cNvSpPr/>
          <p:nvPr/>
        </p:nvSpPr>
        <p:spPr>
          <a:xfrm>
            <a:off x="323528" y="3616437"/>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4</a:t>
            </a:r>
            <a:endParaRPr lang="es-MX" sz="3200" b="1" dirty="0">
              <a:solidFill>
                <a:srgbClr val="4D4D4D"/>
              </a:solidFill>
            </a:endParaRPr>
          </a:p>
        </p:txBody>
      </p:sp>
      <p:sp>
        <p:nvSpPr>
          <p:cNvPr id="26" name="13 Rectángulo redondeado"/>
          <p:cNvSpPr/>
          <p:nvPr/>
        </p:nvSpPr>
        <p:spPr>
          <a:xfrm>
            <a:off x="1187628" y="4509120"/>
            <a:ext cx="7812356" cy="69569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chemeClr val="bg1"/>
                </a:solidFill>
              </a:rPr>
              <a:t>Consideraciones finales</a:t>
            </a:r>
          </a:p>
        </p:txBody>
      </p:sp>
      <p:sp>
        <p:nvSpPr>
          <p:cNvPr id="27" name="14 Rectángulo redondeado"/>
          <p:cNvSpPr/>
          <p:nvPr/>
        </p:nvSpPr>
        <p:spPr>
          <a:xfrm>
            <a:off x="323532" y="4480533"/>
            <a:ext cx="864100" cy="74866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5</a:t>
            </a:r>
          </a:p>
        </p:txBody>
      </p:sp>
    </p:spTree>
    <p:extLst>
      <p:ext uri="{BB962C8B-B14F-4D97-AF65-F5344CB8AC3E}">
        <p14:creationId xmlns:p14="http://schemas.microsoft.com/office/powerpoint/2010/main" val="1061421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557" y="908720"/>
            <a:ext cx="8823929" cy="4968552"/>
          </a:xfrm>
        </p:spPr>
        <p:txBody>
          <a:bodyPr>
            <a:noAutofit/>
          </a:bodyPr>
          <a:lstStyle/>
          <a:p>
            <a:pPr marL="342900" lvl="1" indent="-342900" algn="just">
              <a:spcBef>
                <a:spcPts val="1200"/>
              </a:spcBef>
              <a:spcAft>
                <a:spcPts val="1200"/>
              </a:spcAft>
              <a:buClr>
                <a:schemeClr val="tx1"/>
              </a:buClr>
              <a:buSzPct val="80000"/>
              <a:buFont typeface="Wingdings" panose="05000000000000000000" pitchFamily="2" charset="2"/>
              <a:buChar char="n"/>
            </a:pPr>
            <a:r>
              <a:rPr lang="es-MX" sz="1800" dirty="0" smtClean="0">
                <a:solidFill>
                  <a:schemeClr val="tx1"/>
                </a:solidFill>
              </a:rPr>
              <a:t>Los efectos nocivos de la inflación son múltiples y de diversa índole e inciden directamente sobre la pobreza, la distribución del ingreso y el desarrollo económico. De ahí que procurar la estabilidad de precios para mantener el poder adquisitivo de la moneda nacional sea un objetivo fundamental. </a:t>
            </a:r>
          </a:p>
          <a:p>
            <a:pPr marL="342900" lvl="1" indent="-342900" algn="just">
              <a:spcBef>
                <a:spcPts val="1200"/>
              </a:spcBef>
              <a:spcAft>
                <a:spcPts val="1200"/>
              </a:spcAft>
              <a:buClr>
                <a:schemeClr val="tx1"/>
              </a:buClr>
              <a:buSzPct val="80000"/>
              <a:buFont typeface="Wingdings" panose="05000000000000000000" pitchFamily="2" charset="2"/>
              <a:buChar char="n"/>
            </a:pPr>
            <a:r>
              <a:rPr lang="es-MX" sz="1800" dirty="0" smtClean="0">
                <a:solidFill>
                  <a:schemeClr val="tx1"/>
                </a:solidFill>
              </a:rPr>
              <a:t>Los </a:t>
            </a:r>
            <a:r>
              <a:rPr lang="es-MX" sz="1800" dirty="0">
                <a:solidFill>
                  <a:schemeClr val="tx1"/>
                </a:solidFill>
              </a:rPr>
              <a:t>ejercicios cuantitativos presentados en este documento </a:t>
            </a:r>
            <a:r>
              <a:rPr lang="es-MX" sz="1800" dirty="0" smtClean="0">
                <a:solidFill>
                  <a:schemeClr val="tx1"/>
                </a:solidFill>
              </a:rPr>
              <a:t>indican </a:t>
            </a:r>
            <a:r>
              <a:rPr lang="es-MX" sz="1800" dirty="0">
                <a:solidFill>
                  <a:schemeClr val="tx1"/>
                </a:solidFill>
              </a:rPr>
              <a:t>que aumentar el salario mínimo </a:t>
            </a:r>
            <a:r>
              <a:rPr lang="es-MX" sz="1800" dirty="0" smtClean="0">
                <a:solidFill>
                  <a:schemeClr val="tx1"/>
                </a:solidFill>
              </a:rPr>
              <a:t>de manera exógena podría </a:t>
            </a:r>
            <a:r>
              <a:rPr lang="es-MX" sz="1800" dirty="0">
                <a:solidFill>
                  <a:schemeClr val="tx1"/>
                </a:solidFill>
              </a:rPr>
              <a:t>tener un efecto importante sobre la </a:t>
            </a:r>
            <a:r>
              <a:rPr lang="es-MX" sz="1800" dirty="0" smtClean="0">
                <a:solidFill>
                  <a:schemeClr val="tx1"/>
                </a:solidFill>
              </a:rPr>
              <a:t>inflación, sobre todo si este aumento es de magnitud considerable.  </a:t>
            </a:r>
          </a:p>
          <a:p>
            <a:pPr marL="800100" lvl="2" indent="-342900" algn="just">
              <a:spcBef>
                <a:spcPts val="1200"/>
              </a:spcBef>
              <a:spcAft>
                <a:spcPts val="1200"/>
              </a:spcAft>
              <a:buClr>
                <a:schemeClr val="tx1"/>
              </a:buClr>
              <a:buSzPct val="80000"/>
              <a:buFont typeface="Wingdings" panose="05000000000000000000" pitchFamily="2" charset="2"/>
              <a:buChar char="ü"/>
            </a:pPr>
            <a:r>
              <a:rPr lang="es-MX" sz="1700" dirty="0" smtClean="0">
                <a:solidFill>
                  <a:schemeClr val="tx1"/>
                </a:solidFill>
              </a:rPr>
              <a:t>Cualquier </a:t>
            </a:r>
            <a:r>
              <a:rPr lang="es-MX" sz="1700" dirty="0">
                <a:solidFill>
                  <a:schemeClr val="tx1"/>
                </a:solidFill>
              </a:rPr>
              <a:t>propuesta de </a:t>
            </a:r>
            <a:r>
              <a:rPr lang="es-MX" sz="1700" dirty="0" smtClean="0">
                <a:solidFill>
                  <a:schemeClr val="tx1"/>
                </a:solidFill>
              </a:rPr>
              <a:t>incremento al salario mínimo </a:t>
            </a:r>
            <a:r>
              <a:rPr lang="es-MX" sz="1700" dirty="0">
                <a:solidFill>
                  <a:schemeClr val="tx1"/>
                </a:solidFill>
              </a:rPr>
              <a:t>debe tomar este efecto en consideración, </a:t>
            </a:r>
            <a:r>
              <a:rPr lang="es-MX" sz="1700" dirty="0" smtClean="0">
                <a:solidFill>
                  <a:schemeClr val="tx1"/>
                </a:solidFill>
              </a:rPr>
              <a:t>y recordar que si se descuida la estabilidad de precios se corre el riesgo de perder el control sobre la inflación con su consecuente impacto negativo sobre el bienestar de la población.</a:t>
            </a:r>
          </a:p>
          <a:p>
            <a:pPr marL="342900" lvl="1" indent="-342900" algn="just">
              <a:spcBef>
                <a:spcPts val="1200"/>
              </a:spcBef>
              <a:spcAft>
                <a:spcPts val="1200"/>
              </a:spcAft>
              <a:buClr>
                <a:schemeClr val="tx1"/>
              </a:buClr>
              <a:buSzPct val="80000"/>
              <a:buFont typeface="Wingdings" panose="05000000000000000000" pitchFamily="2" charset="2"/>
              <a:buChar char="n"/>
            </a:pPr>
            <a:r>
              <a:rPr lang="es-MX" sz="1800" dirty="0">
                <a:solidFill>
                  <a:schemeClr val="tx1"/>
                </a:solidFill>
              </a:rPr>
              <a:t>Además de los hallazgos de este análisis es necesario tomar en cuenta otros efectos de un incremento en el salario mínimo, en </a:t>
            </a:r>
            <a:r>
              <a:rPr lang="es-MX" sz="1800" dirty="0" smtClean="0">
                <a:solidFill>
                  <a:schemeClr val="tx1"/>
                </a:solidFill>
              </a:rPr>
              <a:t>particular, </a:t>
            </a:r>
            <a:r>
              <a:rPr lang="es-MX" sz="1800" dirty="0">
                <a:solidFill>
                  <a:schemeClr val="tx1"/>
                </a:solidFill>
              </a:rPr>
              <a:t>sobre la recomposición del mercado laboral, así como sobre la formación de capital físico y humano</a:t>
            </a:r>
            <a:r>
              <a:rPr lang="es-MX" sz="1800" dirty="0" smtClean="0">
                <a:solidFill>
                  <a:schemeClr val="tx1"/>
                </a:solidFill>
              </a:rPr>
              <a:t>.</a:t>
            </a:r>
          </a:p>
          <a:p>
            <a:pPr marL="0" lvl="1" algn="just">
              <a:spcBef>
                <a:spcPts val="1200"/>
              </a:spcBef>
              <a:spcAft>
                <a:spcPts val="1200"/>
              </a:spcAft>
              <a:buClr>
                <a:schemeClr val="tx1"/>
              </a:buClr>
              <a:buSzPct val="80000"/>
            </a:pPr>
            <a:endParaRPr lang="es-MX" sz="1800" dirty="0">
              <a:solidFill>
                <a:schemeClr val="tx1"/>
              </a:solidFill>
            </a:endParaRPr>
          </a:p>
        </p:txBody>
      </p:sp>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28</a:t>
            </a:fld>
            <a:endParaRPr lang="es-MX" dirty="0"/>
          </a:p>
        </p:txBody>
      </p:sp>
      <p:sp>
        <p:nvSpPr>
          <p:cNvPr id="6" name="17 Título"/>
          <p:cNvSpPr txBox="1">
            <a:spLocks/>
          </p:cNvSpPr>
          <p:nvPr/>
        </p:nvSpPr>
        <p:spPr>
          <a:xfrm>
            <a:off x="34274" y="6729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5"/>
            </a:pPr>
            <a:r>
              <a:rPr lang="es-MX" dirty="0">
                <a:solidFill>
                  <a:srgbClr val="182B47"/>
                </a:solidFill>
              </a:rPr>
              <a:t>Consideraciones finales</a:t>
            </a:r>
          </a:p>
        </p:txBody>
      </p:sp>
    </p:spTree>
    <p:extLst>
      <p:ext uri="{BB962C8B-B14F-4D97-AF65-F5344CB8AC3E}">
        <p14:creationId xmlns:p14="http://schemas.microsoft.com/office/powerpoint/2010/main" val="1798014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0558" y="836712"/>
            <a:ext cx="8823929" cy="5472608"/>
          </a:xfrm>
        </p:spPr>
        <p:txBody>
          <a:bodyPr>
            <a:noAutofit/>
          </a:bodyPr>
          <a:lstStyle/>
          <a:p>
            <a:pPr marL="342900" lvl="1" indent="-342900" algn="just">
              <a:spcBef>
                <a:spcPts val="600"/>
              </a:spcBef>
              <a:spcAft>
                <a:spcPts val="600"/>
              </a:spcAft>
              <a:buClr>
                <a:schemeClr val="tx1"/>
              </a:buClr>
              <a:buSzPct val="80000"/>
              <a:buFont typeface="Wingdings" panose="05000000000000000000" pitchFamily="2" charset="2"/>
              <a:buChar char="n"/>
            </a:pPr>
            <a:r>
              <a:rPr lang="es-MX" sz="1800" dirty="0" smtClean="0">
                <a:solidFill>
                  <a:schemeClr val="tx1"/>
                </a:solidFill>
              </a:rPr>
              <a:t>Para </a:t>
            </a:r>
            <a:r>
              <a:rPr lang="es-MX" sz="1800" dirty="0">
                <a:solidFill>
                  <a:schemeClr val="tx1"/>
                </a:solidFill>
              </a:rPr>
              <a:t>minimizar las consecuencias negativas sobre la economía es necesario contener el efecto faro debido a su importancia como canal de amplificación. </a:t>
            </a:r>
            <a:endParaRPr lang="es-MX" sz="1800" dirty="0" smtClean="0">
              <a:solidFill>
                <a:schemeClr val="tx1"/>
              </a:solidFill>
            </a:endParaRPr>
          </a:p>
          <a:p>
            <a:pPr marL="800100" lvl="2" indent="-342900" algn="just">
              <a:spcBef>
                <a:spcPts val="600"/>
              </a:spcBef>
              <a:spcAft>
                <a:spcPts val="600"/>
              </a:spcAft>
              <a:buClr>
                <a:schemeClr val="tx1"/>
              </a:buClr>
              <a:buSzPct val="80000"/>
              <a:buFont typeface="Wingdings" panose="05000000000000000000" pitchFamily="2" charset="2"/>
              <a:buChar char="ü"/>
            </a:pPr>
            <a:r>
              <a:rPr lang="es-MX" sz="1700" dirty="0">
                <a:solidFill>
                  <a:schemeClr val="tx1"/>
                </a:solidFill>
              </a:rPr>
              <a:t>L</a:t>
            </a:r>
            <a:r>
              <a:rPr lang="es-MX" sz="1700" dirty="0" smtClean="0">
                <a:solidFill>
                  <a:schemeClr val="tx1"/>
                </a:solidFill>
              </a:rPr>
              <a:t>a </a:t>
            </a:r>
            <a:r>
              <a:rPr lang="es-MX" sz="1700" dirty="0">
                <a:solidFill>
                  <a:schemeClr val="tx1"/>
                </a:solidFill>
              </a:rPr>
              <a:t>interpretación que los agentes económicos den al incremento en el salario mínimo no </a:t>
            </a:r>
            <a:r>
              <a:rPr lang="es-MX" sz="1700" dirty="0" smtClean="0">
                <a:solidFill>
                  <a:schemeClr val="tx1"/>
                </a:solidFill>
              </a:rPr>
              <a:t>debe tener </a:t>
            </a:r>
            <a:r>
              <a:rPr lang="es-MX" sz="1700" dirty="0">
                <a:solidFill>
                  <a:schemeClr val="tx1"/>
                </a:solidFill>
              </a:rPr>
              <a:t>efectos negativos sobre la formación de expectativas. </a:t>
            </a:r>
            <a:endParaRPr lang="es-MX" sz="1700" dirty="0" smtClean="0">
              <a:solidFill>
                <a:schemeClr val="tx1"/>
              </a:solidFill>
            </a:endParaRPr>
          </a:p>
          <a:p>
            <a:pPr marL="800100" lvl="2" indent="-342900" algn="just">
              <a:spcBef>
                <a:spcPts val="600"/>
              </a:spcBef>
              <a:spcAft>
                <a:spcPts val="600"/>
              </a:spcAft>
              <a:buClr>
                <a:schemeClr val="tx1"/>
              </a:buClr>
              <a:buSzPct val="80000"/>
              <a:buFont typeface="Wingdings" panose="05000000000000000000" pitchFamily="2" charset="2"/>
              <a:buChar char="ü"/>
            </a:pPr>
            <a:r>
              <a:rPr lang="es-MX" sz="1700" dirty="0">
                <a:solidFill>
                  <a:schemeClr val="tx1"/>
                </a:solidFill>
              </a:rPr>
              <a:t>E</a:t>
            </a:r>
            <a:r>
              <a:rPr lang="es-MX" sz="1700" dirty="0" smtClean="0">
                <a:solidFill>
                  <a:schemeClr val="tx1"/>
                </a:solidFill>
              </a:rPr>
              <a:t>s </a:t>
            </a:r>
            <a:r>
              <a:rPr lang="es-MX" sz="1700" dirty="0">
                <a:solidFill>
                  <a:schemeClr val="tx1"/>
                </a:solidFill>
              </a:rPr>
              <a:t>necesario que dichos incrementos, de adoptarse, sean </a:t>
            </a:r>
            <a:r>
              <a:rPr lang="es-MX" sz="1700" dirty="0" smtClean="0">
                <a:solidFill>
                  <a:schemeClr val="tx1"/>
                </a:solidFill>
              </a:rPr>
              <a:t>moderados </a:t>
            </a:r>
            <a:r>
              <a:rPr lang="es-MX" sz="1700" dirty="0">
                <a:solidFill>
                  <a:schemeClr val="tx1"/>
                </a:solidFill>
              </a:rPr>
              <a:t>e interpretados no como un ajuste en el costo de vida, sino como un cambio en el precio relativo de la fuerza laboral con menores percepciones.</a:t>
            </a:r>
          </a:p>
          <a:p>
            <a:pPr marL="342900" lvl="1" indent="-342900" algn="just">
              <a:spcBef>
                <a:spcPts val="1200"/>
              </a:spcBef>
              <a:spcAft>
                <a:spcPts val="600"/>
              </a:spcAft>
              <a:buClr>
                <a:schemeClr val="tx1"/>
              </a:buClr>
              <a:buSzPct val="80000"/>
              <a:buFont typeface="Wingdings" panose="05000000000000000000" pitchFamily="2" charset="2"/>
              <a:buChar char="n"/>
            </a:pPr>
            <a:r>
              <a:rPr lang="es-MX" sz="1800" dirty="0">
                <a:solidFill>
                  <a:schemeClr val="tx1"/>
                </a:solidFill>
              </a:rPr>
              <a:t>Finalmente, es importante recordar que el salario mínimo debe ser sólo una herramienta más para alcanzar la meta de incrementar el poder adquisitivo de la población en el corto plazo. </a:t>
            </a:r>
            <a:endParaRPr lang="es-MX" sz="1800" dirty="0" smtClean="0">
              <a:solidFill>
                <a:schemeClr val="tx1"/>
              </a:solidFill>
            </a:endParaRPr>
          </a:p>
          <a:p>
            <a:pPr marL="800100" lvl="2" indent="-342900" algn="just">
              <a:spcBef>
                <a:spcPts val="600"/>
              </a:spcBef>
              <a:spcAft>
                <a:spcPts val="600"/>
              </a:spcAft>
              <a:buClr>
                <a:schemeClr val="tx1"/>
              </a:buClr>
              <a:buSzPct val="80000"/>
              <a:buFont typeface="Wingdings" panose="05000000000000000000" pitchFamily="2" charset="2"/>
              <a:buChar char="ü"/>
            </a:pPr>
            <a:r>
              <a:rPr lang="es-MX" sz="1700" dirty="0">
                <a:solidFill>
                  <a:schemeClr val="tx1"/>
                </a:solidFill>
              </a:rPr>
              <a:t>U</a:t>
            </a:r>
            <a:r>
              <a:rPr lang="es-MX" sz="1700" dirty="0" smtClean="0">
                <a:solidFill>
                  <a:schemeClr val="tx1"/>
                </a:solidFill>
              </a:rPr>
              <a:t>n </a:t>
            </a:r>
            <a:r>
              <a:rPr lang="es-MX" sz="1700" dirty="0">
                <a:solidFill>
                  <a:schemeClr val="tx1"/>
                </a:solidFill>
              </a:rPr>
              <a:t>aumento sostenible del poder adquisitivo en el mediano plazo se logra, en última instancia, a través de una mayor competencia económica y </a:t>
            </a:r>
            <a:r>
              <a:rPr lang="es-MX" sz="1700" dirty="0" smtClean="0">
                <a:solidFill>
                  <a:schemeClr val="tx1"/>
                </a:solidFill>
              </a:rPr>
              <a:t>una  </a:t>
            </a:r>
            <a:r>
              <a:rPr lang="es-MX" sz="1700" dirty="0">
                <a:solidFill>
                  <a:schemeClr val="tx1"/>
                </a:solidFill>
              </a:rPr>
              <a:t>mayor  productividad  que  permitan  alcanzar  mayores  tasas  de crecimiento económico. </a:t>
            </a:r>
          </a:p>
          <a:p>
            <a:pPr marL="800100" lvl="2" indent="-342900" algn="just">
              <a:spcBef>
                <a:spcPts val="600"/>
              </a:spcBef>
              <a:spcAft>
                <a:spcPts val="600"/>
              </a:spcAft>
              <a:buClr>
                <a:schemeClr val="tx1"/>
              </a:buClr>
              <a:buSzPct val="80000"/>
              <a:buFont typeface="Wingdings" panose="05000000000000000000" pitchFamily="2" charset="2"/>
              <a:buChar char="ü"/>
            </a:pPr>
            <a:r>
              <a:rPr lang="es-MX" sz="1700" dirty="0" smtClean="0">
                <a:solidFill>
                  <a:schemeClr val="tx1"/>
                </a:solidFill>
              </a:rPr>
              <a:t>A </a:t>
            </a:r>
            <a:r>
              <a:rPr lang="es-MX" sz="1700" dirty="0">
                <a:solidFill>
                  <a:schemeClr val="tx1"/>
                </a:solidFill>
              </a:rPr>
              <a:t>su vez, la mayor competencia y productividad pueden impulsarse mediante reformas y programas adecuados que tengan un enfoque microeconómico que permitan eliminar las fallas de mercado y una mejor asignación de los recursos productivos.</a:t>
            </a:r>
          </a:p>
          <a:p>
            <a:pPr marL="342900" lvl="1" indent="-342900" algn="just">
              <a:spcBef>
                <a:spcPts val="600"/>
              </a:spcBef>
              <a:spcAft>
                <a:spcPts val="600"/>
              </a:spcAft>
              <a:buClr>
                <a:schemeClr val="tx1"/>
              </a:buClr>
              <a:buSzPct val="80000"/>
              <a:buFont typeface="Wingdings" panose="05000000000000000000" pitchFamily="2" charset="2"/>
              <a:buChar char="n"/>
            </a:pPr>
            <a:endParaRPr lang="es-MX" sz="1700" dirty="0" smtClean="0">
              <a:solidFill>
                <a:schemeClr val="tx1"/>
              </a:solidFill>
            </a:endParaRPr>
          </a:p>
          <a:p>
            <a:pPr marL="0" lvl="1" algn="just">
              <a:spcBef>
                <a:spcPts val="1200"/>
              </a:spcBef>
              <a:spcAft>
                <a:spcPts val="1200"/>
              </a:spcAft>
              <a:buClr>
                <a:schemeClr val="tx1"/>
              </a:buClr>
              <a:buSzPct val="80000"/>
            </a:pPr>
            <a:endParaRPr lang="es-MX" sz="1700" dirty="0">
              <a:solidFill>
                <a:schemeClr val="tx1"/>
              </a:solidFill>
            </a:endParaRPr>
          </a:p>
        </p:txBody>
      </p:sp>
      <p:sp>
        <p:nvSpPr>
          <p:cNvPr id="4"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29</a:t>
            </a:fld>
            <a:endParaRPr lang="es-MX" dirty="0"/>
          </a:p>
        </p:txBody>
      </p:sp>
      <p:sp>
        <p:nvSpPr>
          <p:cNvPr id="6" name="17 Título"/>
          <p:cNvSpPr txBox="1">
            <a:spLocks/>
          </p:cNvSpPr>
          <p:nvPr/>
        </p:nvSpPr>
        <p:spPr>
          <a:xfrm>
            <a:off x="34274" y="6729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Clr>
                <a:srgbClr val="182B47"/>
              </a:buClr>
              <a:buFont typeface="+mj-lt"/>
              <a:buAutoNum type="arabicPeriod" startAt="5"/>
            </a:pPr>
            <a:r>
              <a:rPr lang="es-MX" dirty="0">
                <a:solidFill>
                  <a:srgbClr val="182B47"/>
                </a:solidFill>
              </a:rPr>
              <a:t>Consideraciones finales</a:t>
            </a:r>
          </a:p>
        </p:txBody>
      </p:sp>
    </p:spTree>
    <p:extLst>
      <p:ext uri="{BB962C8B-B14F-4D97-AF65-F5344CB8AC3E}">
        <p14:creationId xmlns:p14="http://schemas.microsoft.com/office/powerpoint/2010/main" val="435828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3</a:t>
            </a:fld>
            <a:endParaRPr lang="es-MX" dirty="0"/>
          </a:p>
        </p:txBody>
      </p:sp>
      <p:sp>
        <p:nvSpPr>
          <p:cNvPr id="7" name="6 Marcador de contenido"/>
          <p:cNvSpPr txBox="1">
            <a:spLocks/>
          </p:cNvSpPr>
          <p:nvPr/>
        </p:nvSpPr>
        <p:spPr>
          <a:xfrm>
            <a:off x="179512" y="603228"/>
            <a:ext cx="8599015" cy="5706092"/>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s-MX" sz="1800" dirty="0"/>
              <a:t>En México existe una preocupación natural por mejorar el bienestar de la población con </a:t>
            </a:r>
            <a:r>
              <a:rPr lang="es-MX" sz="1800" dirty="0" smtClean="0"/>
              <a:t>menores ingresos y en condiciones de </a:t>
            </a:r>
            <a:r>
              <a:rPr lang="es-MX" sz="1800" dirty="0"/>
              <a:t>pobreza. </a:t>
            </a:r>
            <a:r>
              <a:rPr lang="es-MX" sz="1800" dirty="0" smtClean="0"/>
              <a:t>Por ello, es razonable que el sector </a:t>
            </a:r>
            <a:r>
              <a:rPr lang="es-MX" sz="1800" dirty="0"/>
              <a:t>público implemente medidas y programas </a:t>
            </a:r>
            <a:r>
              <a:rPr lang="es-MX" sz="1800" dirty="0" smtClean="0"/>
              <a:t>para aumentar </a:t>
            </a:r>
            <a:r>
              <a:rPr lang="es-MX" sz="1800" dirty="0"/>
              <a:t>los ingresos de </a:t>
            </a:r>
            <a:r>
              <a:rPr lang="es-MX" sz="1800" dirty="0" smtClean="0"/>
              <a:t>este grupo de la población. </a:t>
            </a:r>
          </a:p>
          <a:p>
            <a:pPr algn="l">
              <a:spcBef>
                <a:spcPts val="600"/>
              </a:spcBef>
              <a:spcAft>
                <a:spcPts val="600"/>
              </a:spcAft>
            </a:pPr>
            <a:r>
              <a:rPr lang="es-MX" sz="1800" dirty="0" smtClean="0"/>
              <a:t>Con este fin, las acciones del sector deben </a:t>
            </a:r>
            <a:r>
              <a:rPr lang="es-MX" sz="1800" dirty="0"/>
              <a:t>partir de una visión global </a:t>
            </a:r>
            <a:r>
              <a:rPr lang="es-MX" sz="1800" dirty="0" smtClean="0"/>
              <a:t>con el apoyo de medidas </a:t>
            </a:r>
            <a:r>
              <a:rPr lang="es-MX" sz="1800" dirty="0"/>
              <a:t>complementarias que atiendan las diferentes dimensiones de </a:t>
            </a:r>
            <a:r>
              <a:rPr lang="es-MX" sz="1800" dirty="0" smtClean="0"/>
              <a:t>pobreza: </a:t>
            </a:r>
          </a:p>
          <a:p>
            <a:pPr lvl="1" algn="l">
              <a:spcBef>
                <a:spcPts val="600"/>
              </a:spcBef>
              <a:spcAft>
                <a:spcPts val="600"/>
              </a:spcAft>
            </a:pPr>
            <a:r>
              <a:rPr lang="es-MX" sz="1700" i="0" dirty="0" smtClean="0"/>
              <a:t>Programas de </a:t>
            </a:r>
            <a:r>
              <a:rPr lang="es-MX" sz="1700" i="0" dirty="0"/>
              <a:t>transferencias </a:t>
            </a:r>
            <a:r>
              <a:rPr lang="es-MX" sz="1700" i="0" dirty="0" smtClean="0"/>
              <a:t>condicionadas.</a:t>
            </a:r>
          </a:p>
          <a:p>
            <a:pPr lvl="1" algn="l">
              <a:spcBef>
                <a:spcPts val="600"/>
              </a:spcBef>
              <a:spcAft>
                <a:spcPts val="600"/>
              </a:spcAft>
            </a:pPr>
            <a:r>
              <a:rPr lang="es-MX" sz="1700" i="0" dirty="0" smtClean="0"/>
              <a:t>Programas de </a:t>
            </a:r>
            <a:r>
              <a:rPr lang="es-MX" sz="1700" i="0" dirty="0"/>
              <a:t>empleo y </a:t>
            </a:r>
            <a:r>
              <a:rPr lang="es-MX" sz="1700" i="0" dirty="0" smtClean="0"/>
              <a:t>capacitación.</a:t>
            </a:r>
          </a:p>
          <a:p>
            <a:pPr lvl="1" algn="l">
              <a:spcBef>
                <a:spcPts val="600"/>
              </a:spcBef>
              <a:spcAft>
                <a:spcPts val="600"/>
              </a:spcAft>
            </a:pPr>
            <a:r>
              <a:rPr lang="es-MX" sz="1700" i="0" dirty="0" smtClean="0"/>
              <a:t>Programas de mejora de la </a:t>
            </a:r>
            <a:r>
              <a:rPr lang="es-MX" sz="1700" i="0" dirty="0"/>
              <a:t>calidad de los servicios públicos de salud y de </a:t>
            </a:r>
            <a:r>
              <a:rPr lang="es-MX" sz="1700" i="0" dirty="0" smtClean="0"/>
              <a:t>educación.</a:t>
            </a:r>
          </a:p>
          <a:p>
            <a:pPr lvl="1" algn="l">
              <a:spcBef>
                <a:spcPts val="600"/>
              </a:spcBef>
              <a:spcAft>
                <a:spcPts val="600"/>
              </a:spcAft>
            </a:pPr>
            <a:r>
              <a:rPr lang="es-MX" sz="1700" i="0" dirty="0" smtClean="0"/>
              <a:t>Políticas que </a:t>
            </a:r>
            <a:r>
              <a:rPr lang="es-MX" sz="1700" i="0" dirty="0"/>
              <a:t>fomenten una mayor competencia económica que resulte en menores precios, </a:t>
            </a:r>
            <a:r>
              <a:rPr lang="es-MX" sz="1700" i="0" dirty="0" smtClean="0"/>
              <a:t>particularmente en </a:t>
            </a:r>
            <a:r>
              <a:rPr lang="es-MX" sz="1700" i="0" dirty="0"/>
              <a:t>los sectores productores de bienes de consumo </a:t>
            </a:r>
            <a:r>
              <a:rPr lang="es-MX" sz="1700" i="0" dirty="0" smtClean="0"/>
              <a:t>básico.</a:t>
            </a:r>
            <a:endParaRPr lang="es-MX" sz="1700" i="0" dirty="0"/>
          </a:p>
          <a:p>
            <a:pPr marL="342900" lvl="1" indent="-342900">
              <a:spcBef>
                <a:spcPts val="600"/>
              </a:spcBef>
              <a:spcAft>
                <a:spcPts val="600"/>
              </a:spcAft>
              <a:buSzPct val="80000"/>
              <a:buFont typeface="Wingdings" pitchFamily="2" charset="2"/>
              <a:buChar char="n"/>
            </a:pPr>
            <a:r>
              <a:rPr lang="es-MX" sz="1800" i="0" dirty="0"/>
              <a:t>Como complemento a políticas más estructurales, puede añadirse el salario mínimo como un instrumento que potencialmente podría usarse para asegurar un ingreso mínimo para los trabajadores en condiciones vulnerables. </a:t>
            </a:r>
          </a:p>
          <a:p>
            <a:pPr marL="342900" lvl="1" indent="-342900">
              <a:spcBef>
                <a:spcPts val="600"/>
              </a:spcBef>
              <a:spcAft>
                <a:spcPts val="600"/>
              </a:spcAft>
              <a:buSzPct val="80000"/>
              <a:buFont typeface="Wingdings" pitchFamily="2" charset="2"/>
              <a:buChar char="n"/>
            </a:pPr>
            <a:r>
              <a:rPr lang="es-MX" sz="1800" i="0" dirty="0"/>
              <a:t>El Banco de México, como integrante de la Comisión Consultiva para la Recuperación Gradual y Sostenida de los Salarios Mínimos Generales y Profesionales, llevó a cabo un análisis del efecto del salario mínimo sobre la inflación.</a:t>
            </a:r>
          </a:p>
          <a:p>
            <a:pPr lvl="1" algn="l">
              <a:spcBef>
                <a:spcPts val="1200"/>
              </a:spcBef>
              <a:spcAft>
                <a:spcPts val="1200"/>
              </a:spcAft>
            </a:pPr>
            <a:endParaRPr lang="es-MX" sz="1700" i="0" dirty="0"/>
          </a:p>
        </p:txBody>
      </p:sp>
      <p:sp>
        <p:nvSpPr>
          <p:cNvPr id="5" name="17 Título"/>
          <p:cNvSpPr txBox="1">
            <a:spLocks/>
          </p:cNvSpPr>
          <p:nvPr/>
        </p:nvSpPr>
        <p:spPr>
          <a:xfrm>
            <a:off x="34274" y="6729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Font typeface="+mj-lt"/>
              <a:buAutoNum type="arabicPeriod"/>
            </a:pPr>
            <a:r>
              <a:rPr lang="es-MX" sz="3000" dirty="0" smtClean="0">
                <a:solidFill>
                  <a:srgbClr val="182B47"/>
                </a:solidFill>
              </a:rPr>
              <a:t>Introducción</a:t>
            </a:r>
            <a:endParaRPr lang="es-MX" sz="3000" dirty="0">
              <a:solidFill>
                <a:srgbClr val="182B47"/>
              </a:solidFill>
            </a:endParaRPr>
          </a:p>
        </p:txBody>
      </p:sp>
    </p:spTree>
    <p:extLst>
      <p:ext uri="{BB962C8B-B14F-4D97-AF65-F5344CB8AC3E}">
        <p14:creationId xmlns:p14="http://schemas.microsoft.com/office/powerpoint/2010/main" val="1595331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8432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4</a:t>
            </a:fld>
            <a:endParaRPr lang="es-MX" dirty="0"/>
          </a:p>
        </p:txBody>
      </p:sp>
      <p:sp>
        <p:nvSpPr>
          <p:cNvPr id="6" name="11 CuadroTexto"/>
          <p:cNvSpPr txBox="1"/>
          <p:nvPr/>
        </p:nvSpPr>
        <p:spPr>
          <a:xfrm>
            <a:off x="251520" y="980728"/>
            <a:ext cx="8640960" cy="553998"/>
          </a:xfrm>
          <a:prstGeom prst="rect">
            <a:avLst/>
          </a:prstGeom>
          <a:noFill/>
        </p:spPr>
        <p:txBody>
          <a:bodyPr wrap="square" rtlCol="0">
            <a:spAutoFit/>
          </a:bodyPr>
          <a:lstStyle/>
          <a:p>
            <a:pPr algn="ctr"/>
            <a:r>
              <a:rPr lang="es-MX" sz="1500" b="1" dirty="0" smtClean="0"/>
              <a:t>Evolución del Salario </a:t>
            </a:r>
            <a:r>
              <a:rPr lang="es-MX" sz="1500" b="1" dirty="0"/>
              <a:t>Mínimo </a:t>
            </a:r>
            <a:r>
              <a:rPr lang="es-MX" sz="1500" b="1" dirty="0" smtClean="0"/>
              <a:t>y de la Inflación General</a:t>
            </a:r>
          </a:p>
          <a:p>
            <a:pPr algn="ctr"/>
            <a:r>
              <a:rPr lang="es-MX" sz="1500" dirty="0" smtClean="0"/>
              <a:t>Variación anual en por ciento</a:t>
            </a:r>
            <a:endParaRPr lang="es-MX" sz="1500" dirty="0"/>
          </a:p>
        </p:txBody>
      </p:sp>
      <p:sp>
        <p:nvSpPr>
          <p:cNvPr id="7" name="Text Box 4"/>
          <p:cNvSpPr txBox="1">
            <a:spLocks noChangeArrowheads="1"/>
          </p:cNvSpPr>
          <p:nvPr/>
        </p:nvSpPr>
        <p:spPr bwMode="auto">
          <a:xfrm>
            <a:off x="899592" y="5949280"/>
            <a:ext cx="5544616" cy="216982"/>
          </a:xfrm>
          <a:prstGeom prst="rect">
            <a:avLst/>
          </a:prstGeom>
          <a:noFill/>
          <a:ln w="9525">
            <a:noFill/>
            <a:miter lim="800000"/>
            <a:headEnd/>
            <a:tailEnd/>
          </a:ln>
        </p:spPr>
        <p:txBody>
          <a:bodyPr wrap="square">
            <a:spAutoFit/>
          </a:bodyPr>
          <a:lstStyle/>
          <a:p>
            <a:pPr algn="just" fontAlgn="base">
              <a:lnSpc>
                <a:spcPct val="90000"/>
              </a:lnSpc>
              <a:spcBef>
                <a:spcPct val="0"/>
              </a:spcBef>
              <a:spcAft>
                <a:spcPct val="0"/>
              </a:spcAft>
            </a:pPr>
            <a:r>
              <a:rPr lang="es-ES" sz="900" dirty="0" smtClean="0">
                <a:solidFill>
                  <a:srgbClr val="182B47"/>
                </a:solidFill>
              </a:rPr>
              <a:t>Fuente: Elaborado por Banco de México con información de la CONASAMI, INEGI y Banco de México.</a:t>
            </a:r>
          </a:p>
        </p:txBody>
      </p:sp>
      <p:pic>
        <p:nvPicPr>
          <p:cNvPr id="2" name="Imagen 1"/>
          <p:cNvPicPr/>
          <p:nvPr>
            <p:extLst/>
          </p:nvPr>
        </p:nvPicPr>
        <p:blipFill>
          <a:blip r:embed="rId3"/>
          <a:stretch>
            <a:fillRect/>
          </a:stretch>
        </p:blipFill>
        <p:spPr>
          <a:xfrm>
            <a:off x="971600" y="1628800"/>
            <a:ext cx="7221897" cy="4247551"/>
          </a:xfrm>
          <a:prstGeom prst="rect">
            <a:avLst/>
          </a:prstGeom>
        </p:spPr>
      </p:pic>
      <p:sp>
        <p:nvSpPr>
          <p:cNvPr id="10" name="17 Título"/>
          <p:cNvSpPr txBox="1">
            <a:spLocks/>
          </p:cNvSpPr>
          <p:nvPr/>
        </p:nvSpPr>
        <p:spPr>
          <a:xfrm>
            <a:off x="34274" y="6729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Font typeface="+mj-lt"/>
              <a:buAutoNum type="arabicPeriod"/>
            </a:pPr>
            <a:r>
              <a:rPr lang="es-MX" sz="3000" dirty="0" smtClean="0">
                <a:solidFill>
                  <a:srgbClr val="182B47"/>
                </a:solidFill>
              </a:rPr>
              <a:t>Introducción</a:t>
            </a:r>
            <a:endParaRPr lang="es-MX" sz="3000" dirty="0">
              <a:solidFill>
                <a:srgbClr val="182B47"/>
              </a:solidFill>
            </a:endParaRPr>
          </a:p>
        </p:txBody>
      </p:sp>
    </p:spTree>
    <p:extLst>
      <p:ext uri="{BB962C8B-B14F-4D97-AF65-F5344CB8AC3E}">
        <p14:creationId xmlns:p14="http://schemas.microsoft.com/office/powerpoint/2010/main" val="194050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fld id="{8E002BF4-BBF3-4639-B0BE-64A04A870BC8}" type="slidenum">
              <a:rPr lang="es-MX" smtClean="0"/>
              <a:pPr/>
              <a:t>5</a:t>
            </a:fld>
            <a:endParaRPr lang="es-MX" dirty="0"/>
          </a:p>
        </p:txBody>
      </p:sp>
      <p:sp>
        <p:nvSpPr>
          <p:cNvPr id="7" name="6 Marcador de contenido"/>
          <p:cNvSpPr txBox="1">
            <a:spLocks/>
          </p:cNvSpPr>
          <p:nvPr/>
        </p:nvSpPr>
        <p:spPr>
          <a:xfrm>
            <a:off x="179512" y="672280"/>
            <a:ext cx="8599015" cy="5421016"/>
          </a:xfrm>
          <a:prstGeom prst="rect">
            <a:avLst/>
          </a:prstGeom>
        </p:spPr>
        <p:txBody>
          <a:bodyPr vert="horz" lIns="91440" tIns="45720" rIns="91440" bIns="45720" rtlCol="0">
            <a:noAutofit/>
          </a:bodyPr>
          <a:lstStyle>
            <a:lvl1pPr marL="342900" indent="-342900" algn="just" defTabSz="914400" rtl="0" eaLnBrk="1" latinLnBrk="0" hangingPunct="1">
              <a:spcBef>
                <a:spcPct val="20000"/>
              </a:spcBef>
              <a:buClr>
                <a:srgbClr val="003366"/>
              </a:buClr>
              <a:buSzPct val="80000"/>
              <a:buFont typeface="Wingdings" pitchFamily="2" charset="2"/>
              <a:buChar char="n"/>
              <a:defRPr sz="2200" kern="1200">
                <a:solidFill>
                  <a:schemeClr val="tx1"/>
                </a:solidFill>
                <a:latin typeface="+mn-lt"/>
                <a:ea typeface="+mn-ea"/>
                <a:cs typeface="+mn-cs"/>
              </a:defRPr>
            </a:lvl1pPr>
            <a:lvl2pPr marL="742950" indent="-285750" algn="just" defTabSz="914400" rtl="0" eaLnBrk="1" latinLnBrk="0" hangingPunct="1">
              <a:spcBef>
                <a:spcPct val="20000"/>
              </a:spcBef>
              <a:buClr>
                <a:srgbClr val="003366"/>
              </a:buClr>
              <a:buSzPct val="100000"/>
              <a:buFont typeface="Wingdings" pitchFamily="2" charset="2"/>
              <a:buChar char="ü"/>
              <a:defRPr sz="2000" i="1" kern="1200">
                <a:solidFill>
                  <a:schemeClr val="tx1"/>
                </a:solidFill>
                <a:latin typeface="+mn-lt"/>
                <a:ea typeface="+mn-ea"/>
                <a:cs typeface="+mn-cs"/>
              </a:defRPr>
            </a:lvl2pPr>
            <a:lvl3pPr marL="1143000" indent="-228600" algn="just" defTabSz="914400" rtl="0" eaLnBrk="1" latinLnBrk="0" hangingPunct="1">
              <a:spcBef>
                <a:spcPct val="20000"/>
              </a:spcBef>
              <a:buClr>
                <a:srgbClr val="003366"/>
              </a:buClr>
              <a:buFont typeface="Arial" pitchFamily="34" charset="0"/>
              <a:buChar char="•"/>
              <a:defRPr sz="1800" kern="1200">
                <a:solidFill>
                  <a:schemeClr val="tx1"/>
                </a:solidFill>
                <a:latin typeface="+mn-lt"/>
                <a:ea typeface="+mn-ea"/>
                <a:cs typeface="+mn-cs"/>
              </a:defRPr>
            </a:lvl3pPr>
            <a:lvl4pPr marL="1600200" indent="-228600" algn="just" defTabSz="914400" rtl="0" eaLnBrk="1" latinLnBrk="0" hangingPunct="1">
              <a:spcBef>
                <a:spcPct val="20000"/>
              </a:spcBef>
              <a:buClr>
                <a:srgbClr val="003366"/>
              </a:buClr>
              <a:buFont typeface="Arial" pitchFamily="34" charset="0"/>
              <a:buChar char="–"/>
              <a:defRPr sz="1600" kern="1200">
                <a:solidFill>
                  <a:schemeClr val="tx1"/>
                </a:solidFill>
                <a:latin typeface="+mn-lt"/>
                <a:ea typeface="+mn-ea"/>
                <a:cs typeface="+mn-cs"/>
              </a:defRPr>
            </a:lvl4pPr>
            <a:lvl5pPr marL="2057400" indent="-228600" algn="just" defTabSz="914400" rtl="0" eaLnBrk="1" latinLnBrk="0" hangingPunct="1">
              <a:spcBef>
                <a:spcPct val="20000"/>
              </a:spcBef>
              <a:buClr>
                <a:srgbClr val="003366"/>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10000"/>
              </a:lnSpc>
              <a:spcBef>
                <a:spcPts val="400"/>
              </a:spcBef>
              <a:spcAft>
                <a:spcPts val="400"/>
              </a:spcAft>
              <a:buClr>
                <a:srgbClr val="182B47"/>
              </a:buClr>
              <a:buSzPct val="80000"/>
              <a:buFont typeface="Wingdings" pitchFamily="2" charset="2"/>
              <a:buChar char="n"/>
            </a:pPr>
            <a:r>
              <a:rPr lang="es-MX" sz="1600" i="0" dirty="0" smtClean="0"/>
              <a:t>Es importante recordar que la </a:t>
            </a:r>
            <a:r>
              <a:rPr lang="es-MX" sz="1600" i="0" dirty="0"/>
              <a:t>inflación </a:t>
            </a:r>
            <a:r>
              <a:rPr lang="es-MX" sz="1600" i="0" dirty="0" smtClean="0"/>
              <a:t>ha </a:t>
            </a:r>
            <a:r>
              <a:rPr lang="es-MX" sz="1600" i="0" dirty="0"/>
              <a:t>dañado </a:t>
            </a:r>
            <a:r>
              <a:rPr lang="es-MX" sz="1600" i="0" dirty="0" smtClean="0"/>
              <a:t>de manera importante </a:t>
            </a:r>
            <a:r>
              <a:rPr lang="es-MX" sz="1600" i="0" dirty="0"/>
              <a:t>a la sociedad en el pasado </a:t>
            </a:r>
            <a:r>
              <a:rPr lang="es-MX" sz="1600" i="0" dirty="0" smtClean="0"/>
              <a:t>por los altos </a:t>
            </a:r>
            <a:r>
              <a:rPr lang="es-MX" sz="1600" i="0" dirty="0"/>
              <a:t>y diversos costos </a:t>
            </a:r>
            <a:r>
              <a:rPr lang="es-MX" sz="1600" i="0" dirty="0" smtClean="0"/>
              <a:t>que produce. De manera breve:</a:t>
            </a:r>
          </a:p>
          <a:p>
            <a:pPr marL="742950" lvl="2" indent="-342900">
              <a:lnSpc>
                <a:spcPct val="110000"/>
              </a:lnSpc>
              <a:spcBef>
                <a:spcPts val="400"/>
              </a:spcBef>
              <a:spcAft>
                <a:spcPts val="400"/>
              </a:spcAft>
              <a:buClr>
                <a:srgbClr val="182B47"/>
              </a:buClr>
              <a:buSzPct val="80000"/>
              <a:buFont typeface="Wingdings" panose="05000000000000000000" pitchFamily="2" charset="2"/>
              <a:buChar char="ü"/>
            </a:pPr>
            <a:r>
              <a:rPr lang="es-MX" sz="1500" dirty="0"/>
              <a:t>La falta de estabilidad de precios erosiona el poder adquisitivo de toda la población y, especialmente, de las familias más pobres. </a:t>
            </a:r>
          </a:p>
          <a:p>
            <a:pPr marL="742950" lvl="2" indent="-342900">
              <a:lnSpc>
                <a:spcPct val="110000"/>
              </a:lnSpc>
              <a:spcBef>
                <a:spcPts val="400"/>
              </a:spcBef>
              <a:spcAft>
                <a:spcPts val="400"/>
              </a:spcAft>
              <a:buClr>
                <a:srgbClr val="182B47"/>
              </a:buClr>
              <a:buSzPct val="80000"/>
              <a:buFont typeface="Wingdings" panose="05000000000000000000" pitchFamily="2" charset="2"/>
              <a:buChar char="ü"/>
            </a:pPr>
            <a:r>
              <a:rPr lang="es-MX" sz="1500" dirty="0" smtClean="0"/>
              <a:t>La inflación puede dar lugar a efectos redistributivos que exacerban la desigualdad y que inhiben el desarrollo económico.</a:t>
            </a:r>
          </a:p>
          <a:p>
            <a:pPr marL="742950" lvl="2" indent="-342900">
              <a:lnSpc>
                <a:spcPct val="110000"/>
              </a:lnSpc>
              <a:spcBef>
                <a:spcPts val="400"/>
              </a:spcBef>
              <a:spcAft>
                <a:spcPts val="400"/>
              </a:spcAft>
              <a:buClr>
                <a:srgbClr val="182B47"/>
              </a:buClr>
              <a:buSzPct val="80000"/>
              <a:buFont typeface="Wingdings" panose="05000000000000000000" pitchFamily="2" charset="2"/>
              <a:buChar char="ü"/>
            </a:pPr>
            <a:r>
              <a:rPr lang="es-MX" sz="1500" dirty="0" smtClean="0"/>
              <a:t>La inflación produce una ineficiente asignación de los recursos productivos, dañando así la capacidad de crecimiento de la economía.</a:t>
            </a:r>
          </a:p>
          <a:p>
            <a:pPr marL="742950" lvl="2" indent="-342900">
              <a:lnSpc>
                <a:spcPct val="110000"/>
              </a:lnSpc>
              <a:spcBef>
                <a:spcPts val="400"/>
              </a:spcBef>
              <a:spcAft>
                <a:spcPts val="400"/>
              </a:spcAft>
              <a:buClr>
                <a:srgbClr val="182B47"/>
              </a:buClr>
              <a:buSzPct val="80000"/>
              <a:buFont typeface="Wingdings" panose="05000000000000000000" pitchFamily="2" charset="2"/>
              <a:buChar char="ü"/>
            </a:pPr>
            <a:r>
              <a:rPr lang="es-MX" sz="1500" i="0" dirty="0" smtClean="0"/>
              <a:t>La inflación limita los horizontes de planeación de los agentes económicos, incidiendo negativamente sobre sus decisiones de inversión y ahorro.</a:t>
            </a:r>
          </a:p>
          <a:p>
            <a:pPr marL="742950" lvl="2" indent="-342900">
              <a:lnSpc>
                <a:spcPct val="110000"/>
              </a:lnSpc>
              <a:spcBef>
                <a:spcPts val="400"/>
              </a:spcBef>
              <a:spcAft>
                <a:spcPts val="400"/>
              </a:spcAft>
              <a:buClr>
                <a:srgbClr val="182B47"/>
              </a:buClr>
              <a:buSzPct val="80000"/>
              <a:buFont typeface="Wingdings" panose="05000000000000000000" pitchFamily="2" charset="2"/>
              <a:buChar char="ü"/>
            </a:pPr>
            <a:r>
              <a:rPr lang="es-MX" sz="1500" dirty="0"/>
              <a:t>La inflación puede afectar negativamente a las finanzas públicas</a:t>
            </a:r>
            <a:r>
              <a:rPr lang="es-MX" sz="1500" dirty="0" smtClean="0"/>
              <a:t>.</a:t>
            </a:r>
            <a:endParaRPr lang="es-MX" sz="1500" i="0" dirty="0"/>
          </a:p>
          <a:p>
            <a:pPr marL="342900" lvl="1" indent="-342900">
              <a:lnSpc>
                <a:spcPct val="110000"/>
              </a:lnSpc>
              <a:spcBef>
                <a:spcPts val="1200"/>
              </a:spcBef>
              <a:spcAft>
                <a:spcPts val="600"/>
              </a:spcAft>
              <a:buClr>
                <a:srgbClr val="182B47"/>
              </a:buClr>
              <a:buSzPct val="80000"/>
              <a:buFont typeface="Wingdings" pitchFamily="2" charset="2"/>
              <a:buChar char="n"/>
            </a:pPr>
            <a:r>
              <a:rPr lang="es-MX" sz="1600" i="0" dirty="0" smtClean="0"/>
              <a:t>La </a:t>
            </a:r>
            <a:r>
              <a:rPr lang="es-MX" sz="1600" i="0" dirty="0"/>
              <a:t>autonomía otorgada al Banco de México </a:t>
            </a:r>
            <a:r>
              <a:rPr lang="es-MX" sz="1600" i="0" dirty="0" smtClean="0"/>
              <a:t>en 1994 obedeció a </a:t>
            </a:r>
            <a:r>
              <a:rPr lang="es-MX" sz="1600" i="0" dirty="0"/>
              <a:t>las preocupaciones que la sociedad tiene sobre la inflación y a su interés por contar con una institución dedicada a evitar estos altos costos</a:t>
            </a:r>
            <a:r>
              <a:rPr lang="es-MX" sz="1600" i="0" dirty="0" smtClean="0"/>
              <a:t>.</a:t>
            </a:r>
          </a:p>
          <a:p>
            <a:pPr marL="342900" lvl="1" indent="-342900">
              <a:lnSpc>
                <a:spcPct val="110000"/>
              </a:lnSpc>
              <a:spcBef>
                <a:spcPts val="1200"/>
              </a:spcBef>
              <a:spcAft>
                <a:spcPts val="1200"/>
              </a:spcAft>
              <a:buClr>
                <a:srgbClr val="182B47"/>
              </a:buClr>
              <a:buSzPct val="80000"/>
              <a:buFont typeface="Wingdings" pitchFamily="2" charset="2"/>
              <a:buChar char="n"/>
            </a:pPr>
            <a:r>
              <a:rPr lang="es-MX" sz="1600" i="0" dirty="0"/>
              <a:t>Finalmente, es importante tomar en cuenta que el efecto del salario mínimo sobre la inflación dependerá de las reacciones que las empresas puedan tener en otros </a:t>
            </a:r>
            <a:r>
              <a:rPr lang="es-MX" sz="1600" i="0" dirty="0" smtClean="0"/>
              <a:t>márgenes, </a:t>
            </a:r>
            <a:r>
              <a:rPr lang="es-MX" sz="1600" i="0" dirty="0"/>
              <a:t>como el del empleo, la productividad y/o su nivel de producción.</a:t>
            </a:r>
          </a:p>
          <a:p>
            <a:pPr marL="342900" lvl="1" indent="-342900">
              <a:lnSpc>
                <a:spcPct val="110000"/>
              </a:lnSpc>
              <a:spcBef>
                <a:spcPts val="1200"/>
              </a:spcBef>
              <a:spcAft>
                <a:spcPts val="1200"/>
              </a:spcAft>
              <a:buClr>
                <a:srgbClr val="182B47"/>
              </a:buClr>
              <a:buSzPct val="80000"/>
              <a:buFont typeface="Wingdings" pitchFamily="2" charset="2"/>
              <a:buChar char="n"/>
            </a:pPr>
            <a:endParaRPr lang="es-MX" sz="1600" i="0" dirty="0" smtClean="0"/>
          </a:p>
          <a:p>
            <a:pPr marL="342900" lvl="1" indent="-342900">
              <a:lnSpc>
                <a:spcPct val="110000"/>
              </a:lnSpc>
              <a:spcBef>
                <a:spcPts val="600"/>
              </a:spcBef>
              <a:spcAft>
                <a:spcPts val="1200"/>
              </a:spcAft>
              <a:buClr>
                <a:srgbClr val="182B47"/>
              </a:buClr>
              <a:buSzPct val="80000"/>
              <a:buFont typeface="Wingdings" pitchFamily="2" charset="2"/>
              <a:buChar char="n"/>
            </a:pPr>
            <a:endParaRPr lang="es-MX" sz="1600" i="0" dirty="0" smtClean="0"/>
          </a:p>
        </p:txBody>
      </p:sp>
      <p:sp>
        <p:nvSpPr>
          <p:cNvPr id="6" name="17 Título"/>
          <p:cNvSpPr txBox="1">
            <a:spLocks/>
          </p:cNvSpPr>
          <p:nvPr/>
        </p:nvSpPr>
        <p:spPr>
          <a:xfrm>
            <a:off x="34274" y="6729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Font typeface="+mj-lt"/>
              <a:buAutoNum type="arabicPeriod"/>
            </a:pPr>
            <a:r>
              <a:rPr lang="es-MX" sz="3000" dirty="0" smtClean="0">
                <a:solidFill>
                  <a:srgbClr val="182B47"/>
                </a:solidFill>
              </a:rPr>
              <a:t>Introducción</a:t>
            </a:r>
            <a:endParaRPr lang="es-MX" sz="3000" dirty="0">
              <a:solidFill>
                <a:srgbClr val="182B47"/>
              </a:solidFill>
            </a:endParaRPr>
          </a:p>
        </p:txBody>
      </p:sp>
    </p:spTree>
    <p:extLst>
      <p:ext uri="{BB962C8B-B14F-4D97-AF65-F5344CB8AC3E}">
        <p14:creationId xmlns:p14="http://schemas.microsoft.com/office/powerpoint/2010/main" val="11326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14" name="13 Rectángulo redondeado"/>
          <p:cNvSpPr/>
          <p:nvPr/>
        </p:nvSpPr>
        <p:spPr>
          <a:xfrm>
            <a:off x="1187624" y="1988840"/>
            <a:ext cx="7812360" cy="69569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chemeClr val="bg1"/>
                </a:solidFill>
              </a:rPr>
              <a:t>Mecanismos de ajuste</a:t>
            </a:r>
          </a:p>
        </p:txBody>
      </p:sp>
      <p:sp>
        <p:nvSpPr>
          <p:cNvPr id="15" name="14 Rectángulo redondeado"/>
          <p:cNvSpPr/>
          <p:nvPr/>
        </p:nvSpPr>
        <p:spPr>
          <a:xfrm>
            <a:off x="323528" y="1960253"/>
            <a:ext cx="864100" cy="74866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2</a:t>
            </a: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6</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6</a:t>
            </a:fld>
            <a:endParaRPr lang="es-MX" dirty="0">
              <a:solidFill>
                <a:srgbClr val="FFFFFF"/>
              </a:solidFill>
            </a:endParaRPr>
          </a:p>
        </p:txBody>
      </p:sp>
      <p:sp>
        <p:nvSpPr>
          <p:cNvPr id="18" name="13 Rectángulo redondeado"/>
          <p:cNvSpPr/>
          <p:nvPr/>
        </p:nvSpPr>
        <p:spPr>
          <a:xfrm>
            <a:off x="1187628" y="1153331"/>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Introducción</a:t>
            </a:r>
          </a:p>
        </p:txBody>
      </p:sp>
      <p:sp>
        <p:nvSpPr>
          <p:cNvPr id="19" name="14 Rectángulo redondeado"/>
          <p:cNvSpPr/>
          <p:nvPr/>
        </p:nvSpPr>
        <p:spPr>
          <a:xfrm>
            <a:off x="323532" y="1124744"/>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22" name="13 Rectángulo redondeado"/>
          <p:cNvSpPr/>
          <p:nvPr/>
        </p:nvSpPr>
        <p:spPr>
          <a:xfrm>
            <a:off x="1187628" y="2809515"/>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Metodología</a:t>
            </a:r>
            <a:endParaRPr lang="es-MX" sz="3200" b="1" dirty="0">
              <a:solidFill>
                <a:srgbClr val="4D4D4D"/>
              </a:solidFill>
            </a:endParaRPr>
          </a:p>
        </p:txBody>
      </p:sp>
      <p:sp>
        <p:nvSpPr>
          <p:cNvPr id="23" name="14 Rectángulo redondeado"/>
          <p:cNvSpPr/>
          <p:nvPr/>
        </p:nvSpPr>
        <p:spPr>
          <a:xfrm>
            <a:off x="323532" y="2780928"/>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3</a:t>
            </a:r>
          </a:p>
        </p:txBody>
      </p:sp>
      <p:sp>
        <p:nvSpPr>
          <p:cNvPr id="24" name="13 Rectángulo redondeado"/>
          <p:cNvSpPr/>
          <p:nvPr/>
        </p:nvSpPr>
        <p:spPr>
          <a:xfrm>
            <a:off x="1187624" y="3645024"/>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Escenarios de incrementos al </a:t>
            </a:r>
            <a:r>
              <a:rPr lang="es-MX" sz="3200" b="1" dirty="0" smtClean="0">
                <a:solidFill>
                  <a:srgbClr val="4D4D4D"/>
                </a:solidFill>
              </a:rPr>
              <a:t>salario mínimo</a:t>
            </a:r>
            <a:endParaRPr lang="es-MX" sz="3200" b="1" dirty="0">
              <a:solidFill>
                <a:srgbClr val="4D4D4D"/>
              </a:solidFill>
            </a:endParaRPr>
          </a:p>
        </p:txBody>
      </p:sp>
      <p:sp>
        <p:nvSpPr>
          <p:cNvPr id="25" name="14 Rectángulo redondeado"/>
          <p:cNvSpPr/>
          <p:nvPr/>
        </p:nvSpPr>
        <p:spPr>
          <a:xfrm>
            <a:off x="323528" y="3616437"/>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4</a:t>
            </a:r>
            <a:endParaRPr lang="es-MX" sz="3200" b="1" dirty="0">
              <a:solidFill>
                <a:srgbClr val="4D4D4D"/>
              </a:solidFill>
            </a:endParaRPr>
          </a:p>
        </p:txBody>
      </p:sp>
      <p:sp>
        <p:nvSpPr>
          <p:cNvPr id="26" name="13 Rectángulo redondeado"/>
          <p:cNvSpPr/>
          <p:nvPr/>
        </p:nvSpPr>
        <p:spPr>
          <a:xfrm>
            <a:off x="1187628" y="4509120"/>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27" name="14 Rectángulo redondeado"/>
          <p:cNvSpPr/>
          <p:nvPr/>
        </p:nvSpPr>
        <p:spPr>
          <a:xfrm>
            <a:off x="323532" y="448053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5</a:t>
            </a:r>
            <a:endParaRPr lang="es-MX" sz="3200" b="1" dirty="0">
              <a:solidFill>
                <a:srgbClr val="4D4D4D"/>
              </a:solidFill>
            </a:endParaRPr>
          </a:p>
        </p:txBody>
      </p:sp>
    </p:spTree>
    <p:extLst>
      <p:ext uri="{BB962C8B-B14F-4D97-AF65-F5344CB8AC3E}">
        <p14:creationId xmlns:p14="http://schemas.microsoft.com/office/powerpoint/2010/main" val="415997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41784" y="909300"/>
            <a:ext cx="8496944" cy="5256584"/>
          </a:xfrm>
        </p:spPr>
        <p:txBody>
          <a:bodyPr>
            <a:noAutofit/>
          </a:bodyPr>
          <a:lstStyle/>
          <a:p>
            <a:pPr marL="342900" indent="-342900" algn="just">
              <a:spcBef>
                <a:spcPts val="1200"/>
              </a:spcBef>
              <a:spcAft>
                <a:spcPts val="1200"/>
              </a:spcAft>
              <a:buClr>
                <a:srgbClr val="182B47"/>
              </a:buClr>
              <a:buSzPct val="80000"/>
              <a:buFont typeface="Wingdings" panose="05000000000000000000" pitchFamily="2" charset="2"/>
              <a:buChar char="n"/>
            </a:pPr>
            <a:r>
              <a:rPr lang="es-MX" sz="1800" dirty="0" smtClean="0">
                <a:solidFill>
                  <a:schemeClr val="tx1"/>
                </a:solidFill>
              </a:rPr>
              <a:t>Para entender el impacto que incrementar el salario mínimo de manera exógena pudiera tener sobre la inflación, es necesario comprender desde un punto de vista teórico de qué forma las empresas podrían reaccionar ante un aumento en este salario. A continuación se mencionan cinco posibilidades. </a:t>
            </a:r>
          </a:p>
          <a:p>
            <a:pPr marL="342900" indent="-342900" algn="just">
              <a:spcBef>
                <a:spcPts val="1200"/>
              </a:spcBef>
              <a:spcAft>
                <a:spcPts val="1200"/>
              </a:spcAft>
              <a:buClr>
                <a:srgbClr val="182B47"/>
              </a:buClr>
              <a:buSzPct val="80000"/>
              <a:buFont typeface="Wingdings" panose="05000000000000000000" pitchFamily="2" charset="2"/>
              <a:buChar char="n"/>
            </a:pPr>
            <a:r>
              <a:rPr lang="es-MX" sz="1800" dirty="0" smtClean="0">
                <a:solidFill>
                  <a:schemeClr val="tx1"/>
                </a:solidFill>
              </a:rPr>
              <a:t>En las primeras cuatro el efecto inicial sobre los precios sería acotado, pero se tendrían efectos sobre otras variables de la economía. En la quinta sí se observaría un impacto directo en precios.</a:t>
            </a:r>
          </a:p>
          <a:p>
            <a:pPr marL="720725" lvl="1" indent="-360363" algn="just">
              <a:spcBef>
                <a:spcPts val="600"/>
              </a:spcBef>
              <a:spcAft>
                <a:spcPts val="1200"/>
              </a:spcAft>
              <a:buClrTx/>
              <a:buSzPct val="100000"/>
              <a:buFont typeface="+mj-lt"/>
              <a:buAutoNum type="arabicPeriod"/>
            </a:pPr>
            <a:r>
              <a:rPr lang="es-MX" sz="1700" dirty="0" smtClean="0">
                <a:solidFill>
                  <a:schemeClr val="tx1"/>
                </a:solidFill>
              </a:rPr>
              <a:t>Las empresas podrían reducir su planta laboral, ya sea en número de trabajadores o en horas trabajadas.</a:t>
            </a:r>
          </a:p>
          <a:p>
            <a:pPr marL="720725" lvl="1" indent="-360363" algn="just">
              <a:spcBef>
                <a:spcPts val="600"/>
              </a:spcBef>
              <a:spcAft>
                <a:spcPts val="1200"/>
              </a:spcAft>
              <a:buClrTx/>
              <a:buSzPct val="100000"/>
              <a:buFont typeface="+mj-lt"/>
              <a:buAutoNum type="arabicPeriod"/>
            </a:pPr>
            <a:r>
              <a:rPr lang="es-MX" sz="1700" dirty="0">
                <a:solidFill>
                  <a:schemeClr val="tx1"/>
                </a:solidFill>
              </a:rPr>
              <a:t>Las empresas podrían “</a:t>
            </a:r>
            <a:r>
              <a:rPr lang="es-MX" sz="1700" dirty="0" err="1">
                <a:solidFill>
                  <a:schemeClr val="tx1"/>
                </a:solidFill>
              </a:rPr>
              <a:t>informalizar</a:t>
            </a:r>
            <a:r>
              <a:rPr lang="es-MX" sz="1700" dirty="0">
                <a:solidFill>
                  <a:schemeClr val="tx1"/>
                </a:solidFill>
              </a:rPr>
              <a:t>” a sus trabajadores</a:t>
            </a:r>
            <a:r>
              <a:rPr lang="es-MX" sz="1700" dirty="0" smtClean="0">
                <a:solidFill>
                  <a:schemeClr val="tx1"/>
                </a:solidFill>
              </a:rPr>
              <a:t>.</a:t>
            </a:r>
          </a:p>
          <a:p>
            <a:pPr marL="720725" lvl="1" indent="-360363" algn="just">
              <a:spcBef>
                <a:spcPts val="600"/>
              </a:spcBef>
              <a:spcAft>
                <a:spcPts val="1200"/>
              </a:spcAft>
              <a:buClrTx/>
              <a:buSzPct val="100000"/>
              <a:buFont typeface="+mj-lt"/>
              <a:buAutoNum type="arabicPeriod"/>
            </a:pPr>
            <a:r>
              <a:rPr lang="es-MX" sz="1700" dirty="0">
                <a:solidFill>
                  <a:schemeClr val="tx1"/>
                </a:solidFill>
              </a:rPr>
              <a:t>Las empresas podrían reducir sus márgenes de utilidad</a:t>
            </a:r>
            <a:r>
              <a:rPr lang="es-MX" sz="1700" dirty="0" smtClean="0">
                <a:solidFill>
                  <a:schemeClr val="tx1"/>
                </a:solidFill>
              </a:rPr>
              <a:t>.</a:t>
            </a:r>
          </a:p>
          <a:p>
            <a:pPr marL="720725" lvl="1" indent="-360363" algn="just">
              <a:spcBef>
                <a:spcPts val="600"/>
              </a:spcBef>
              <a:spcAft>
                <a:spcPts val="1200"/>
              </a:spcAft>
              <a:buClrTx/>
              <a:buSzPct val="100000"/>
              <a:buFont typeface="+mj-lt"/>
              <a:buAutoNum type="arabicPeriod"/>
            </a:pPr>
            <a:r>
              <a:rPr lang="es-MX" sz="1700" dirty="0">
                <a:solidFill>
                  <a:schemeClr val="tx1"/>
                </a:solidFill>
              </a:rPr>
              <a:t>Las empresas podrían buscar formas alternativas de aumentar la productividad.</a:t>
            </a:r>
          </a:p>
          <a:p>
            <a:pPr marL="720725" lvl="1" indent="-360363" algn="just">
              <a:spcBef>
                <a:spcPts val="1200"/>
              </a:spcBef>
              <a:spcAft>
                <a:spcPts val="1200"/>
              </a:spcAft>
              <a:buClrTx/>
              <a:buSzPct val="100000"/>
              <a:buFont typeface="+mj-lt"/>
              <a:buAutoNum type="arabicPeriod"/>
            </a:pPr>
            <a:endParaRPr lang="es-MX" sz="1800" dirty="0" smtClean="0">
              <a:solidFill>
                <a:schemeClr val="tx1"/>
              </a:solidFill>
            </a:endParaRPr>
          </a:p>
          <a:p>
            <a:pPr marL="360362" lvl="1" algn="just">
              <a:spcBef>
                <a:spcPts val="1200"/>
              </a:spcBef>
              <a:spcAft>
                <a:spcPts val="1200"/>
              </a:spcAft>
              <a:buClrTx/>
              <a:buSzPct val="100000"/>
            </a:pPr>
            <a:endParaRPr lang="es-MX" sz="1800" dirty="0" smtClean="0">
              <a:solidFill>
                <a:schemeClr val="tx1"/>
              </a:solidFill>
            </a:endParaRPr>
          </a:p>
        </p:txBody>
      </p:sp>
      <p:sp>
        <p:nvSpPr>
          <p:cNvPr id="5"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7</a:t>
            </a:fld>
            <a:endParaRPr lang="es-MX" dirty="0"/>
          </a:p>
        </p:txBody>
      </p:sp>
      <p:sp>
        <p:nvSpPr>
          <p:cNvPr id="8" name="17 Título"/>
          <p:cNvSpPr txBox="1">
            <a:spLocks/>
          </p:cNvSpPr>
          <p:nvPr/>
        </p:nvSpPr>
        <p:spPr>
          <a:xfrm>
            <a:off x="72008" y="4462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Font typeface="+mj-lt"/>
              <a:buAutoNum type="arabicPeriod" startAt="2"/>
            </a:pPr>
            <a:r>
              <a:rPr lang="es-MX" dirty="0" smtClean="0">
                <a:solidFill>
                  <a:srgbClr val="182B47"/>
                </a:solidFill>
              </a:rPr>
              <a:t>Mecanismos de ajuste</a:t>
            </a:r>
            <a:endParaRPr lang="es-MX" dirty="0">
              <a:solidFill>
                <a:srgbClr val="182B47"/>
              </a:solidFill>
            </a:endParaRPr>
          </a:p>
        </p:txBody>
      </p:sp>
    </p:spTree>
    <p:extLst>
      <p:ext uri="{BB962C8B-B14F-4D97-AF65-F5344CB8AC3E}">
        <p14:creationId xmlns:p14="http://schemas.microsoft.com/office/powerpoint/2010/main" val="32403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2"/>
          </p:nvPr>
        </p:nvSpPr>
        <p:spPr>
          <a:xfrm>
            <a:off x="6553200" y="6356350"/>
            <a:ext cx="2133600" cy="365125"/>
          </a:xfrm>
        </p:spPr>
        <p:txBody>
          <a:bodyPr/>
          <a:lstStyle/>
          <a:p>
            <a:fld id="{8E002BF4-BBF3-4639-B0BE-64A04A870BC8}" type="slidenum">
              <a:rPr lang="es-MX" smtClean="0"/>
              <a:pPr/>
              <a:t>8</a:t>
            </a:fld>
            <a:endParaRPr lang="es-MX" dirty="0"/>
          </a:p>
        </p:txBody>
      </p:sp>
      <p:sp>
        <p:nvSpPr>
          <p:cNvPr id="8" name="17 Título"/>
          <p:cNvSpPr txBox="1">
            <a:spLocks/>
          </p:cNvSpPr>
          <p:nvPr/>
        </p:nvSpPr>
        <p:spPr>
          <a:xfrm>
            <a:off x="72008" y="44624"/>
            <a:ext cx="9036496"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pPr marL="514350" indent="-514350" algn="l">
              <a:buFont typeface="+mj-lt"/>
              <a:buAutoNum type="arabicPeriod" startAt="2"/>
            </a:pPr>
            <a:r>
              <a:rPr lang="es-MX" dirty="0" smtClean="0">
                <a:solidFill>
                  <a:srgbClr val="182B47"/>
                </a:solidFill>
              </a:rPr>
              <a:t>Mecanismos de ajuste</a:t>
            </a:r>
            <a:endParaRPr lang="es-MX" dirty="0">
              <a:solidFill>
                <a:srgbClr val="182B47"/>
              </a:solidFill>
            </a:endParaRPr>
          </a:p>
        </p:txBody>
      </p:sp>
      <p:sp>
        <p:nvSpPr>
          <p:cNvPr id="7" name="2 Subtítulo"/>
          <p:cNvSpPr>
            <a:spLocks noGrp="1"/>
          </p:cNvSpPr>
          <p:nvPr>
            <p:ph type="subTitle" idx="1"/>
          </p:nvPr>
        </p:nvSpPr>
        <p:spPr>
          <a:xfrm>
            <a:off x="305780" y="962524"/>
            <a:ext cx="8568952" cy="5196006"/>
          </a:xfrm>
        </p:spPr>
        <p:txBody>
          <a:bodyPr>
            <a:noAutofit/>
          </a:bodyPr>
          <a:lstStyle/>
          <a:p>
            <a:pPr marL="720725" lvl="1" indent="-360363" algn="just">
              <a:spcBef>
                <a:spcPts val="1200"/>
              </a:spcBef>
              <a:spcAft>
                <a:spcPts val="1200"/>
              </a:spcAft>
              <a:buClrTx/>
              <a:buSzPct val="100000"/>
              <a:buFont typeface="+mj-lt"/>
              <a:buAutoNum type="arabicPeriod" startAt="5"/>
            </a:pPr>
            <a:r>
              <a:rPr lang="es-MX" sz="1700" dirty="0" smtClean="0">
                <a:solidFill>
                  <a:schemeClr val="tx1"/>
                </a:solidFill>
              </a:rPr>
              <a:t>Las empresas podrían trasladar los mayores costos salariales directamente a los precios finales de bienes y servicios.</a:t>
            </a:r>
            <a:endParaRPr lang="es-MX" sz="1700" baseline="30000" dirty="0">
              <a:solidFill>
                <a:schemeClr val="tx1"/>
              </a:solidFill>
            </a:endParaRPr>
          </a:p>
          <a:p>
            <a:pPr marL="1074738" lvl="2" indent="-355600" algn="just">
              <a:spcBef>
                <a:spcPts val="600"/>
              </a:spcBef>
              <a:spcAft>
                <a:spcPts val="1200"/>
              </a:spcAft>
              <a:buClrTx/>
              <a:buSzPct val="110000"/>
              <a:buFont typeface="Wingdings" panose="05000000000000000000" pitchFamily="2" charset="2"/>
              <a:buChar char="ü"/>
            </a:pPr>
            <a:r>
              <a:rPr lang="es-MX" sz="1600" dirty="0">
                <a:solidFill>
                  <a:schemeClr val="tx1"/>
                </a:solidFill>
              </a:rPr>
              <a:t>Incremento en </a:t>
            </a:r>
            <a:r>
              <a:rPr lang="es-MX" sz="1600" dirty="0" smtClean="0">
                <a:solidFill>
                  <a:schemeClr val="tx1"/>
                </a:solidFill>
              </a:rPr>
              <a:t>costo </a:t>
            </a:r>
            <a:r>
              <a:rPr lang="es-MX" sz="1600" dirty="0">
                <a:solidFill>
                  <a:schemeClr val="tx1"/>
                </a:solidFill>
              </a:rPr>
              <a:t>de </a:t>
            </a:r>
            <a:r>
              <a:rPr lang="es-MX" sz="1600" dirty="0" smtClean="0">
                <a:solidFill>
                  <a:schemeClr val="tx1"/>
                </a:solidFill>
              </a:rPr>
              <a:t>insumos</a:t>
            </a:r>
            <a:endParaRPr lang="es-MX" sz="1600" dirty="0">
              <a:solidFill>
                <a:schemeClr val="tx1"/>
              </a:solidFill>
            </a:endParaRPr>
          </a:p>
          <a:p>
            <a:pPr marL="1074738" lvl="2" indent="-355600" algn="just">
              <a:spcBef>
                <a:spcPts val="600"/>
              </a:spcBef>
              <a:spcAft>
                <a:spcPts val="1200"/>
              </a:spcAft>
              <a:buClrTx/>
              <a:buSzPct val="110000"/>
              <a:buFont typeface="Wingdings" panose="05000000000000000000" pitchFamily="2" charset="2"/>
              <a:buChar char="ü"/>
            </a:pPr>
            <a:r>
              <a:rPr lang="es-MX" sz="1600" dirty="0" smtClean="0">
                <a:solidFill>
                  <a:schemeClr val="tx1"/>
                </a:solidFill>
              </a:rPr>
              <a:t>Efecto faro</a:t>
            </a:r>
            <a:endParaRPr lang="es-MX" sz="1600" dirty="0">
              <a:solidFill>
                <a:schemeClr val="tx1"/>
              </a:solidFill>
            </a:endParaRPr>
          </a:p>
          <a:p>
            <a:pPr marL="1074738" lvl="2" indent="-355600" algn="just">
              <a:spcBef>
                <a:spcPts val="600"/>
              </a:spcBef>
              <a:spcAft>
                <a:spcPts val="1200"/>
              </a:spcAft>
              <a:buClrTx/>
              <a:buSzPct val="110000"/>
              <a:buFont typeface="Wingdings" panose="05000000000000000000" pitchFamily="2" charset="2"/>
              <a:buChar char="ü"/>
            </a:pPr>
            <a:r>
              <a:rPr lang="es-MX" sz="1600" dirty="0" smtClean="0">
                <a:solidFill>
                  <a:schemeClr val="tx1"/>
                </a:solidFill>
              </a:rPr>
              <a:t>Espiral inflacionaria</a:t>
            </a:r>
            <a:endParaRPr lang="es-MX" sz="1600" dirty="0">
              <a:solidFill>
                <a:schemeClr val="tx1"/>
              </a:solidFill>
            </a:endParaRPr>
          </a:p>
          <a:p>
            <a:pPr marL="1074738" lvl="2" indent="-355600" algn="just">
              <a:spcBef>
                <a:spcPts val="600"/>
              </a:spcBef>
              <a:spcAft>
                <a:spcPts val="1200"/>
              </a:spcAft>
              <a:buClrTx/>
              <a:buSzPct val="110000"/>
              <a:buFont typeface="Wingdings" panose="05000000000000000000" pitchFamily="2" charset="2"/>
              <a:buChar char="ü"/>
            </a:pPr>
            <a:r>
              <a:rPr lang="es-MX" sz="1600" dirty="0" smtClean="0">
                <a:solidFill>
                  <a:schemeClr val="tx1"/>
                </a:solidFill>
              </a:rPr>
              <a:t>Falta </a:t>
            </a:r>
            <a:r>
              <a:rPr lang="es-MX" sz="1600" dirty="0">
                <a:solidFill>
                  <a:schemeClr val="tx1"/>
                </a:solidFill>
              </a:rPr>
              <a:t>de </a:t>
            </a:r>
            <a:r>
              <a:rPr lang="es-MX" sz="1600" dirty="0" smtClean="0">
                <a:solidFill>
                  <a:schemeClr val="tx1"/>
                </a:solidFill>
              </a:rPr>
              <a:t>competencia</a:t>
            </a:r>
          </a:p>
          <a:p>
            <a:pPr marL="1074738" lvl="2" indent="-355600" algn="just">
              <a:spcBef>
                <a:spcPts val="600"/>
              </a:spcBef>
              <a:spcAft>
                <a:spcPts val="1200"/>
              </a:spcAft>
              <a:buClrTx/>
              <a:buSzPct val="110000"/>
              <a:buFont typeface="Wingdings" panose="05000000000000000000" pitchFamily="2" charset="2"/>
              <a:buChar char="ü"/>
            </a:pPr>
            <a:r>
              <a:rPr lang="es-MX" sz="1600" dirty="0" smtClean="0">
                <a:solidFill>
                  <a:schemeClr val="tx1"/>
                </a:solidFill>
              </a:rPr>
              <a:t>Deterioro </a:t>
            </a:r>
            <a:r>
              <a:rPr lang="es-MX" sz="1600" dirty="0">
                <a:solidFill>
                  <a:schemeClr val="tx1"/>
                </a:solidFill>
              </a:rPr>
              <a:t>en la balanza </a:t>
            </a:r>
            <a:r>
              <a:rPr lang="es-MX" sz="1600" dirty="0" smtClean="0">
                <a:solidFill>
                  <a:schemeClr val="tx1"/>
                </a:solidFill>
              </a:rPr>
              <a:t>comercial</a:t>
            </a:r>
            <a:endParaRPr lang="es-MX" sz="1700" dirty="0" smtClean="0">
              <a:solidFill>
                <a:schemeClr val="tx1"/>
              </a:solidFill>
            </a:endParaRPr>
          </a:p>
          <a:p>
            <a:pPr marL="1358900" lvl="2" indent="-285750" algn="just">
              <a:spcBef>
                <a:spcPts val="0"/>
              </a:spcBef>
              <a:spcAft>
                <a:spcPts val="600"/>
              </a:spcAft>
              <a:buClrTx/>
              <a:buSzPct val="110000"/>
              <a:buFont typeface="Wingdings" panose="05000000000000000000" pitchFamily="2" charset="2"/>
              <a:buChar char="ü"/>
            </a:pPr>
            <a:endParaRPr lang="es-MX" sz="1700" dirty="0">
              <a:solidFill>
                <a:schemeClr val="tx1"/>
              </a:solidFill>
            </a:endParaRPr>
          </a:p>
          <a:p>
            <a:pPr marL="1073150" lvl="2" algn="just">
              <a:spcBef>
                <a:spcPts val="0"/>
              </a:spcBef>
              <a:spcAft>
                <a:spcPts val="600"/>
              </a:spcAft>
              <a:buClrTx/>
              <a:buSzPct val="110000"/>
            </a:pPr>
            <a:endParaRPr lang="es-MX" sz="1800" dirty="0">
              <a:solidFill>
                <a:schemeClr val="tx1"/>
              </a:solidFill>
            </a:endParaRPr>
          </a:p>
          <a:p>
            <a:pPr marL="720725" lvl="1" indent="-360363" algn="just">
              <a:spcBef>
                <a:spcPts val="0"/>
              </a:spcBef>
              <a:spcAft>
                <a:spcPts val="600"/>
              </a:spcAft>
              <a:buClrTx/>
              <a:buSzPct val="100000"/>
              <a:buFont typeface="Courier New" panose="02070309020205020404" pitchFamily="49" charset="0"/>
              <a:buChar char="o"/>
            </a:pPr>
            <a:endParaRPr lang="es-MX" sz="1800" dirty="0">
              <a:solidFill>
                <a:schemeClr val="tx1"/>
              </a:solidFill>
            </a:endParaRPr>
          </a:p>
          <a:p>
            <a:pPr marL="720725" lvl="1" indent="-360363" algn="just">
              <a:spcBef>
                <a:spcPts val="0"/>
              </a:spcBef>
              <a:spcAft>
                <a:spcPts val="600"/>
              </a:spcAft>
              <a:buClrTx/>
              <a:buSzPct val="100000"/>
              <a:buFont typeface="Courier New" panose="02070309020205020404" pitchFamily="49" charset="0"/>
              <a:buChar char="o"/>
            </a:pPr>
            <a:endParaRPr lang="es-MX" sz="1800" dirty="0">
              <a:solidFill>
                <a:schemeClr val="tx1"/>
              </a:solidFill>
            </a:endParaRPr>
          </a:p>
        </p:txBody>
      </p:sp>
    </p:spTree>
    <p:extLst>
      <p:ext uri="{BB962C8B-B14F-4D97-AF65-F5344CB8AC3E}">
        <p14:creationId xmlns:p14="http://schemas.microsoft.com/office/powerpoint/2010/main" val="431822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Índice</a:t>
            </a:r>
            <a:endParaRPr lang="es-MX" dirty="0"/>
          </a:p>
        </p:txBody>
      </p:sp>
      <p:sp>
        <p:nvSpPr>
          <p:cNvPr id="14" name="13 Rectángulo redondeado"/>
          <p:cNvSpPr/>
          <p:nvPr/>
        </p:nvSpPr>
        <p:spPr>
          <a:xfrm>
            <a:off x="1187624" y="1988840"/>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Mecanismos de ajuste</a:t>
            </a:r>
            <a:endParaRPr lang="es-MX" sz="3200" b="1" dirty="0">
              <a:solidFill>
                <a:srgbClr val="4D4D4D"/>
              </a:solidFill>
            </a:endParaRPr>
          </a:p>
        </p:txBody>
      </p:sp>
      <p:sp>
        <p:nvSpPr>
          <p:cNvPr id="15" name="14 Rectángulo redondeado"/>
          <p:cNvSpPr/>
          <p:nvPr/>
        </p:nvSpPr>
        <p:spPr>
          <a:xfrm>
            <a:off x="323528" y="196025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2</a:t>
            </a:r>
            <a:endParaRPr lang="es-MX" sz="3200" b="1" dirty="0">
              <a:solidFill>
                <a:srgbClr val="4D4D4D"/>
              </a:solidFill>
            </a:endParaRPr>
          </a:p>
        </p:txBody>
      </p:sp>
      <p:sp>
        <p:nvSpPr>
          <p:cNvPr id="16" name="2 Marcador de número de diapositiva"/>
          <p:cNvSpPr txBox="1">
            <a:spLocks/>
          </p:cNvSpPr>
          <p:nvPr/>
        </p:nvSpPr>
        <p:spPr>
          <a:xfrm>
            <a:off x="6553200" y="6356350"/>
            <a:ext cx="21336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solidFill>
                  <a:srgbClr val="FFFFFF"/>
                </a:solidFill>
              </a:rPr>
              <a:pPr/>
              <a:t>9</a:t>
            </a:fld>
            <a:endParaRPr lang="es-MX" dirty="0">
              <a:solidFill>
                <a:srgbClr val="FFFFFF"/>
              </a:solidFill>
            </a:endParaRPr>
          </a:p>
        </p:txBody>
      </p:sp>
      <p:sp>
        <p:nvSpPr>
          <p:cNvPr id="3" name="2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9</a:t>
            </a:fld>
            <a:endParaRPr lang="es-MX" dirty="0">
              <a:solidFill>
                <a:srgbClr val="FFFFFF"/>
              </a:solidFill>
            </a:endParaRPr>
          </a:p>
        </p:txBody>
      </p:sp>
      <p:sp>
        <p:nvSpPr>
          <p:cNvPr id="18" name="13 Rectángulo redondeado"/>
          <p:cNvSpPr/>
          <p:nvPr/>
        </p:nvSpPr>
        <p:spPr>
          <a:xfrm>
            <a:off x="1187628" y="1153331"/>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Introducción</a:t>
            </a:r>
          </a:p>
        </p:txBody>
      </p:sp>
      <p:sp>
        <p:nvSpPr>
          <p:cNvPr id="19" name="14 Rectángulo redondeado"/>
          <p:cNvSpPr/>
          <p:nvPr/>
        </p:nvSpPr>
        <p:spPr>
          <a:xfrm>
            <a:off x="323532" y="1124744"/>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rgbClr val="4D4D4D"/>
                </a:solidFill>
              </a:rPr>
              <a:t>1</a:t>
            </a:r>
          </a:p>
        </p:txBody>
      </p:sp>
      <p:sp>
        <p:nvSpPr>
          <p:cNvPr id="22" name="13 Rectángulo redondeado"/>
          <p:cNvSpPr/>
          <p:nvPr/>
        </p:nvSpPr>
        <p:spPr>
          <a:xfrm>
            <a:off x="1187628" y="2809515"/>
            <a:ext cx="7812356" cy="69569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chemeClr val="bg1"/>
                </a:solidFill>
              </a:rPr>
              <a:t>Metodología</a:t>
            </a:r>
          </a:p>
        </p:txBody>
      </p:sp>
      <p:sp>
        <p:nvSpPr>
          <p:cNvPr id="23" name="14 Rectángulo redondeado"/>
          <p:cNvSpPr/>
          <p:nvPr/>
        </p:nvSpPr>
        <p:spPr>
          <a:xfrm>
            <a:off x="323532" y="2780928"/>
            <a:ext cx="864100" cy="748667"/>
          </a:xfrm>
          <a:prstGeom prst="roundRect">
            <a:avLst/>
          </a:prstGeom>
          <a:solidFill>
            <a:srgbClr val="28334B"/>
          </a:solid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a:solidFill>
                  <a:schemeClr val="bg1"/>
                </a:solidFill>
              </a:rPr>
              <a:t>3</a:t>
            </a:r>
          </a:p>
        </p:txBody>
      </p:sp>
      <p:sp>
        <p:nvSpPr>
          <p:cNvPr id="24" name="13 Rectángulo redondeado"/>
          <p:cNvSpPr/>
          <p:nvPr/>
        </p:nvSpPr>
        <p:spPr>
          <a:xfrm>
            <a:off x="1187624" y="3645024"/>
            <a:ext cx="7812360"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a:solidFill>
                  <a:srgbClr val="4D4D4D"/>
                </a:solidFill>
              </a:rPr>
              <a:t>Escenarios de incrementos al </a:t>
            </a:r>
            <a:r>
              <a:rPr lang="es-MX" sz="3200" b="1" dirty="0" smtClean="0">
                <a:solidFill>
                  <a:srgbClr val="4D4D4D"/>
                </a:solidFill>
              </a:rPr>
              <a:t>salario mínimo</a:t>
            </a:r>
            <a:endParaRPr lang="es-MX" sz="3200" b="1" dirty="0">
              <a:solidFill>
                <a:srgbClr val="4D4D4D"/>
              </a:solidFill>
            </a:endParaRPr>
          </a:p>
        </p:txBody>
      </p:sp>
      <p:sp>
        <p:nvSpPr>
          <p:cNvPr id="25" name="14 Rectángulo redondeado"/>
          <p:cNvSpPr/>
          <p:nvPr/>
        </p:nvSpPr>
        <p:spPr>
          <a:xfrm>
            <a:off x="323528" y="3616437"/>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4</a:t>
            </a:r>
            <a:endParaRPr lang="es-MX" sz="3200" b="1" dirty="0">
              <a:solidFill>
                <a:srgbClr val="4D4D4D"/>
              </a:solidFill>
            </a:endParaRPr>
          </a:p>
        </p:txBody>
      </p:sp>
      <p:sp>
        <p:nvSpPr>
          <p:cNvPr id="26" name="13 Rectángulo redondeado"/>
          <p:cNvSpPr/>
          <p:nvPr/>
        </p:nvSpPr>
        <p:spPr>
          <a:xfrm>
            <a:off x="1187628" y="4509120"/>
            <a:ext cx="7812356" cy="69569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s-MX" sz="3200" b="1" dirty="0" smtClean="0">
                <a:solidFill>
                  <a:srgbClr val="4D4D4D"/>
                </a:solidFill>
              </a:rPr>
              <a:t>Consideraciones finales</a:t>
            </a:r>
            <a:endParaRPr lang="es-MX" sz="3200" b="1" dirty="0">
              <a:solidFill>
                <a:srgbClr val="4D4D4D"/>
              </a:solidFill>
            </a:endParaRPr>
          </a:p>
        </p:txBody>
      </p:sp>
      <p:sp>
        <p:nvSpPr>
          <p:cNvPr id="27" name="14 Rectángulo redondeado"/>
          <p:cNvSpPr/>
          <p:nvPr/>
        </p:nvSpPr>
        <p:spPr>
          <a:xfrm>
            <a:off x="323532" y="4480533"/>
            <a:ext cx="864100" cy="748667"/>
          </a:xfrm>
          <a:prstGeom prst="roundRect">
            <a:avLst/>
          </a:prstGeom>
          <a:noFill/>
          <a:ln w="190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dirty="0" smtClean="0">
                <a:solidFill>
                  <a:srgbClr val="4D4D4D"/>
                </a:solidFill>
              </a:rPr>
              <a:t>5</a:t>
            </a:r>
            <a:endParaRPr lang="es-MX" sz="3200" b="1" dirty="0">
              <a:solidFill>
                <a:srgbClr val="4D4D4D"/>
              </a:solidFill>
            </a:endParaRPr>
          </a:p>
        </p:txBody>
      </p:sp>
    </p:spTree>
    <p:extLst>
      <p:ext uri="{BB962C8B-B14F-4D97-AF65-F5344CB8AC3E}">
        <p14:creationId xmlns:p14="http://schemas.microsoft.com/office/powerpoint/2010/main" val="823626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ZUL (1)">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AZUL (1)</Template>
  <TotalTime>22200</TotalTime>
  <Words>3958</Words>
  <Application>Microsoft Office PowerPoint</Application>
  <PresentationFormat>Presentación en pantalla (4:3)</PresentationFormat>
  <Paragraphs>491</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30</vt:i4>
      </vt:variant>
    </vt:vector>
  </HeadingPairs>
  <TitlesOfParts>
    <vt:vector size="36" baseType="lpstr">
      <vt:lpstr>Arial</vt:lpstr>
      <vt:lpstr>Calibri</vt:lpstr>
      <vt:lpstr>Cambria Math</vt:lpstr>
      <vt:lpstr>Courier New</vt:lpstr>
      <vt:lpstr>Wingdings</vt:lpstr>
      <vt:lpstr>AZUL (1)</vt:lpstr>
      <vt:lpstr>Presentación de PowerPoint</vt:lpstr>
      <vt:lpstr>Índice</vt:lpstr>
      <vt:lpstr>Presentación de PowerPoint</vt:lpstr>
      <vt:lpstr>Presentación de PowerPoint</vt:lpstr>
      <vt:lpstr>Presentación de PowerPoint</vt:lpstr>
      <vt:lpstr>Índice</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lpstr>Índice</vt:lpstr>
      <vt:lpstr>Presentación de PowerPoint</vt:lpstr>
      <vt:lpstr>Presentación de PowerPoint</vt:lpstr>
      <vt:lpstr>Presentación de PowerPoint</vt:lpstr>
    </vt:vector>
  </TitlesOfParts>
  <Company>Banco de México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Erick Martínez</dc:creator>
  <cp:lastModifiedBy>Basilio Gonzalez Nuñez</cp:lastModifiedBy>
  <cp:revision>2709</cp:revision>
  <cp:lastPrinted>2016-03-10T04:46:20Z</cp:lastPrinted>
  <dcterms:created xsi:type="dcterms:W3CDTF">2012-10-04T21:53:49Z</dcterms:created>
  <dcterms:modified xsi:type="dcterms:W3CDTF">2016-03-10T04:49:03Z</dcterms:modified>
</cp:coreProperties>
</file>